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2.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56" r:id="rId2"/>
    <p:sldId id="258" r:id="rId3"/>
    <p:sldId id="259" r:id="rId4"/>
    <p:sldId id="260" r:id="rId5"/>
    <p:sldId id="269" r:id="rId6"/>
    <p:sldId id="261" r:id="rId7"/>
    <p:sldId id="262" r:id="rId8"/>
    <p:sldId id="263" r:id="rId9"/>
    <p:sldId id="264" r:id="rId10"/>
    <p:sldId id="265" r:id="rId11"/>
    <p:sldId id="266" r:id="rId12"/>
    <p:sldId id="267" r:id="rId13"/>
    <p:sldId id="270" r:id="rId14"/>
    <p:sldId id="271" r:id="rId15"/>
    <p:sldId id="272" r:id="rId16"/>
    <p:sldId id="26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93" autoAdjust="0"/>
    <p:restoredTop sz="94660"/>
  </p:normalViewPr>
  <p:slideViewPr>
    <p:cSldViewPr snapToGrid="0">
      <p:cViewPr varScale="1">
        <p:scale>
          <a:sx n="70" d="100"/>
          <a:sy n="70"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a:t>Horizontal</a:t>
            </a:r>
            <a:r>
              <a:rPr lang="en-US" sz="2000" baseline="0"/>
              <a:t> box plot - parking lot 1</a:t>
            </a:r>
            <a:endParaRPr lang="en-US" sz="2000"/>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spPr>
            <a:noFill/>
            <a:ln>
              <a:noFill/>
            </a:ln>
            <a:effectLst/>
          </c:spPr>
          <c:invertIfNegative val="0"/>
          <c:val>
            <c:numRef>
              <c:f>Sheet1!$F$20</c:f>
              <c:numCache>
                <c:formatCode>General</c:formatCode>
                <c:ptCount val="1"/>
                <c:pt idx="0">
                  <c:v>20.2</c:v>
                </c:pt>
              </c:numCache>
            </c:numRef>
          </c:val>
          <c:extLst xmlns:c16r2="http://schemas.microsoft.com/office/drawing/2015/06/chart">
            <c:ext xmlns:c16="http://schemas.microsoft.com/office/drawing/2014/chart" uri="{C3380CC4-5D6E-409C-BE32-E72D297353CC}">
              <c16:uniqueId val="{00000000-0602-4010-82FD-B21E46F75EBA}"/>
            </c:ext>
          </c:extLst>
        </c:ser>
        <c:ser>
          <c:idx val="1"/>
          <c:order val="1"/>
          <c:spPr>
            <a:noFill/>
            <a:ln>
              <a:noFill/>
            </a:ln>
            <a:effectLst/>
          </c:spPr>
          <c:invertIfNegative val="0"/>
          <c:errBars>
            <c:errBarType val="minus"/>
            <c:errValType val="fixedVal"/>
            <c:noEndCap val="0"/>
            <c:val val="6.6"/>
            <c:spPr>
              <a:noFill/>
              <a:ln w="9525" cap="flat" cmpd="sng" algn="ctr">
                <a:solidFill>
                  <a:schemeClr val="tx1">
                    <a:lumMod val="65000"/>
                    <a:lumOff val="35000"/>
                  </a:schemeClr>
                </a:solidFill>
                <a:round/>
              </a:ln>
              <a:effectLst/>
            </c:spPr>
          </c:errBars>
          <c:val>
            <c:numRef>
              <c:f>Sheet1!$F$21</c:f>
              <c:numCache>
                <c:formatCode>General</c:formatCode>
                <c:ptCount val="1"/>
                <c:pt idx="0">
                  <c:v>6.6</c:v>
                </c:pt>
              </c:numCache>
            </c:numRef>
          </c:val>
          <c:extLst xmlns:c16r2="http://schemas.microsoft.com/office/drawing/2015/06/chart">
            <c:ext xmlns:c16="http://schemas.microsoft.com/office/drawing/2014/chart" uri="{C3380CC4-5D6E-409C-BE32-E72D297353CC}">
              <c16:uniqueId val="{00000001-0602-4010-82FD-B21E46F75EBA}"/>
            </c:ext>
          </c:extLst>
        </c:ser>
        <c:ser>
          <c:idx val="2"/>
          <c:order val="2"/>
          <c:spPr>
            <a:solidFill>
              <a:srgbClr val="7030A0"/>
            </a:solidFill>
            <a:ln>
              <a:noFill/>
            </a:ln>
            <a:effectLst/>
          </c:spPr>
          <c:invertIfNegative val="0"/>
          <c:val>
            <c:numRef>
              <c:f>Sheet1!$F$22</c:f>
              <c:numCache>
                <c:formatCode>General</c:formatCode>
                <c:ptCount val="1"/>
                <c:pt idx="0">
                  <c:v>28</c:v>
                </c:pt>
              </c:numCache>
            </c:numRef>
          </c:val>
          <c:extLst xmlns:c16r2="http://schemas.microsoft.com/office/drawing/2015/06/chart">
            <c:ext xmlns:c16="http://schemas.microsoft.com/office/drawing/2014/chart" uri="{C3380CC4-5D6E-409C-BE32-E72D297353CC}">
              <c16:uniqueId val="{00000002-0602-4010-82FD-B21E46F75EBA}"/>
            </c:ext>
          </c:extLst>
        </c:ser>
        <c:ser>
          <c:idx val="3"/>
          <c:order val="3"/>
          <c:spPr>
            <a:solidFill>
              <a:schemeClr val="accent4"/>
            </a:solidFill>
            <a:ln>
              <a:noFill/>
            </a:ln>
            <a:effectLst/>
          </c:spPr>
          <c:invertIfNegative val="0"/>
          <c:errBars>
            <c:errBarType val="plus"/>
            <c:errValType val="fixedVal"/>
            <c:noEndCap val="0"/>
            <c:val val="6.8"/>
            <c:spPr>
              <a:noFill/>
              <a:ln w="9525" cap="flat" cmpd="sng" algn="ctr">
                <a:solidFill>
                  <a:schemeClr val="tx1">
                    <a:lumMod val="65000"/>
                    <a:lumOff val="35000"/>
                  </a:schemeClr>
                </a:solidFill>
                <a:round/>
              </a:ln>
              <a:effectLst/>
            </c:spPr>
          </c:errBars>
          <c:val>
            <c:numRef>
              <c:f>Sheet1!$F$23</c:f>
              <c:numCache>
                <c:formatCode>General</c:formatCode>
                <c:ptCount val="1"/>
                <c:pt idx="0">
                  <c:v>14.3</c:v>
                </c:pt>
              </c:numCache>
            </c:numRef>
          </c:val>
          <c:extLst xmlns:c16r2="http://schemas.microsoft.com/office/drawing/2015/06/chart">
            <c:ext xmlns:c16="http://schemas.microsoft.com/office/drawing/2014/chart" uri="{C3380CC4-5D6E-409C-BE32-E72D297353CC}">
              <c16:uniqueId val="{00000003-0602-4010-82FD-B21E46F75EBA}"/>
            </c:ext>
          </c:extLst>
        </c:ser>
        <c:ser>
          <c:idx val="4"/>
          <c:order val="4"/>
          <c:spPr>
            <a:noFill/>
            <a:ln>
              <a:noFill/>
            </a:ln>
            <a:effectLst/>
          </c:spPr>
          <c:invertIfNegative val="0"/>
          <c:val>
            <c:numRef>
              <c:f>Sheet1!$F$24</c:f>
              <c:numCache>
                <c:formatCode>General</c:formatCode>
                <c:ptCount val="1"/>
                <c:pt idx="0">
                  <c:v>6.8</c:v>
                </c:pt>
              </c:numCache>
            </c:numRef>
          </c:val>
          <c:extLst xmlns:c16r2="http://schemas.microsoft.com/office/drawing/2015/06/chart">
            <c:ext xmlns:c16="http://schemas.microsoft.com/office/drawing/2014/chart" uri="{C3380CC4-5D6E-409C-BE32-E72D297353CC}">
              <c16:uniqueId val="{00000004-0602-4010-82FD-B21E46F75EBA}"/>
            </c:ext>
          </c:extLst>
        </c:ser>
        <c:dLbls>
          <c:showLegendKey val="0"/>
          <c:showVal val="0"/>
          <c:showCatName val="0"/>
          <c:showSerName val="0"/>
          <c:showPercent val="0"/>
          <c:showBubbleSize val="0"/>
        </c:dLbls>
        <c:gapWidth val="150"/>
        <c:overlap val="100"/>
        <c:axId val="228343632"/>
        <c:axId val="228340912"/>
      </c:barChart>
      <c:catAx>
        <c:axId val="228343632"/>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8340912"/>
        <c:crosses val="autoZero"/>
        <c:auto val="1"/>
        <c:lblAlgn val="ctr"/>
        <c:lblOffset val="100"/>
        <c:noMultiLvlLbl val="0"/>
      </c:catAx>
      <c:valAx>
        <c:axId val="2283409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8343632"/>
        <c:crosses val="autoZero"/>
        <c:crossBetween val="between"/>
      </c:valAx>
      <c:spPr>
        <a:noFill/>
        <a:ln>
          <a:noFill/>
        </a:ln>
        <a:effectLst/>
      </c:spPr>
    </c:plotArea>
    <c:plotVisOnly val="1"/>
    <c:dispBlanksAs val="gap"/>
    <c:showDLblsOverMax val="0"/>
  </c:chart>
  <c:spPr>
    <a:solidFill>
      <a:schemeClr val="bg1">
        <a:lumMod val="75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a:t>Horizontal</a:t>
            </a:r>
            <a:r>
              <a:rPr lang="en-US" sz="2000" baseline="0"/>
              <a:t> box plot - parking lot 2</a:t>
            </a:r>
            <a:endParaRPr lang="en-US" sz="2000"/>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spPr>
            <a:noFill/>
            <a:ln>
              <a:noFill/>
            </a:ln>
            <a:effectLst/>
          </c:spPr>
          <c:invertIfNegative val="0"/>
          <c:val>
            <c:numRef>
              <c:f>Sheet2!$F$20</c:f>
              <c:numCache>
                <c:formatCode>General</c:formatCode>
                <c:ptCount val="1"/>
                <c:pt idx="0">
                  <c:v>29.2</c:v>
                </c:pt>
              </c:numCache>
            </c:numRef>
          </c:val>
          <c:extLst xmlns:c16r2="http://schemas.microsoft.com/office/drawing/2015/06/chart">
            <c:ext xmlns:c16="http://schemas.microsoft.com/office/drawing/2014/chart" uri="{C3380CC4-5D6E-409C-BE32-E72D297353CC}">
              <c16:uniqueId val="{00000000-DBD0-4530-B3A5-9F42426E44B3}"/>
            </c:ext>
          </c:extLst>
        </c:ser>
        <c:ser>
          <c:idx val="1"/>
          <c:order val="1"/>
          <c:spPr>
            <a:noFill/>
            <a:ln>
              <a:noFill/>
            </a:ln>
            <a:effectLst/>
          </c:spPr>
          <c:invertIfNegative val="0"/>
          <c:errBars>
            <c:errBarType val="minus"/>
            <c:errValType val="fixedVal"/>
            <c:noEndCap val="0"/>
            <c:val val="27.7"/>
            <c:spPr>
              <a:noFill/>
              <a:ln w="9525" cap="flat" cmpd="sng" algn="ctr">
                <a:solidFill>
                  <a:schemeClr val="tx1">
                    <a:lumMod val="65000"/>
                    <a:lumOff val="35000"/>
                  </a:schemeClr>
                </a:solidFill>
                <a:round/>
              </a:ln>
              <a:effectLst/>
            </c:spPr>
          </c:errBars>
          <c:val>
            <c:numRef>
              <c:f>Sheet2!$F$21</c:f>
              <c:numCache>
                <c:formatCode>General</c:formatCode>
                <c:ptCount val="1"/>
                <c:pt idx="0">
                  <c:v>27.7</c:v>
                </c:pt>
              </c:numCache>
            </c:numRef>
          </c:val>
          <c:extLst xmlns:c16r2="http://schemas.microsoft.com/office/drawing/2015/06/chart">
            <c:ext xmlns:c16="http://schemas.microsoft.com/office/drawing/2014/chart" uri="{C3380CC4-5D6E-409C-BE32-E72D297353CC}">
              <c16:uniqueId val="{00000001-DBD0-4530-B3A5-9F42426E44B3}"/>
            </c:ext>
          </c:extLst>
        </c:ser>
        <c:ser>
          <c:idx val="2"/>
          <c:order val="2"/>
          <c:spPr>
            <a:solidFill>
              <a:srgbClr val="7030A0"/>
            </a:solidFill>
            <a:ln>
              <a:noFill/>
            </a:ln>
            <a:effectLst/>
          </c:spPr>
          <c:invertIfNegative val="0"/>
          <c:errBars>
            <c:errBarType val="both"/>
            <c:errValType val="stdErr"/>
            <c:noEndCap val="0"/>
            <c:spPr>
              <a:noFill/>
              <a:ln w="9525" cap="flat" cmpd="sng" algn="ctr">
                <a:solidFill>
                  <a:schemeClr val="tx1">
                    <a:lumMod val="65000"/>
                    <a:lumOff val="35000"/>
                  </a:schemeClr>
                </a:solidFill>
                <a:round/>
              </a:ln>
              <a:effectLst/>
            </c:spPr>
          </c:errBars>
          <c:val>
            <c:numRef>
              <c:f>Sheet2!$F$22</c:f>
              <c:numCache>
                <c:formatCode>General</c:formatCode>
                <c:ptCount val="1"/>
                <c:pt idx="0">
                  <c:v>43.1</c:v>
                </c:pt>
              </c:numCache>
            </c:numRef>
          </c:val>
          <c:extLst xmlns:c16r2="http://schemas.microsoft.com/office/drawing/2015/06/chart">
            <c:ext xmlns:c16="http://schemas.microsoft.com/office/drawing/2014/chart" uri="{C3380CC4-5D6E-409C-BE32-E72D297353CC}">
              <c16:uniqueId val="{00000002-DBD0-4530-B3A5-9F42426E44B3}"/>
            </c:ext>
          </c:extLst>
        </c:ser>
        <c:ser>
          <c:idx val="3"/>
          <c:order val="3"/>
          <c:spPr>
            <a:solidFill>
              <a:schemeClr val="accent4"/>
            </a:solidFill>
            <a:ln>
              <a:noFill/>
            </a:ln>
            <a:effectLst/>
          </c:spPr>
          <c:invertIfNegative val="0"/>
          <c:val>
            <c:numRef>
              <c:f>Sheet2!$F$23</c:f>
              <c:numCache>
                <c:formatCode>General</c:formatCode>
                <c:ptCount val="1"/>
                <c:pt idx="0">
                  <c:v>0</c:v>
                </c:pt>
              </c:numCache>
            </c:numRef>
          </c:val>
          <c:extLst xmlns:c16r2="http://schemas.microsoft.com/office/drawing/2015/06/chart">
            <c:ext xmlns:c16="http://schemas.microsoft.com/office/drawing/2014/chart" uri="{C3380CC4-5D6E-409C-BE32-E72D297353CC}">
              <c16:uniqueId val="{00000003-DBD0-4530-B3A5-9F42426E44B3}"/>
            </c:ext>
          </c:extLst>
        </c:ser>
        <c:ser>
          <c:idx val="4"/>
          <c:order val="4"/>
          <c:spPr>
            <a:solidFill>
              <a:schemeClr val="accent5"/>
            </a:solidFill>
            <a:ln>
              <a:noFill/>
            </a:ln>
            <a:effectLst/>
          </c:spPr>
          <c:invertIfNegative val="0"/>
          <c:val>
            <c:numRef>
              <c:f>Sheet2!$F$24</c:f>
              <c:numCache>
                <c:formatCode>General</c:formatCode>
                <c:ptCount val="1"/>
                <c:pt idx="0">
                  <c:v>0</c:v>
                </c:pt>
              </c:numCache>
            </c:numRef>
          </c:val>
          <c:extLst xmlns:c16r2="http://schemas.microsoft.com/office/drawing/2015/06/chart">
            <c:ext xmlns:c16="http://schemas.microsoft.com/office/drawing/2014/chart" uri="{C3380CC4-5D6E-409C-BE32-E72D297353CC}">
              <c16:uniqueId val="{00000004-DBD0-4530-B3A5-9F42426E44B3}"/>
            </c:ext>
          </c:extLst>
        </c:ser>
        <c:dLbls>
          <c:showLegendKey val="0"/>
          <c:showVal val="0"/>
          <c:showCatName val="0"/>
          <c:showSerName val="0"/>
          <c:showPercent val="0"/>
          <c:showBubbleSize val="0"/>
        </c:dLbls>
        <c:gapWidth val="150"/>
        <c:overlap val="100"/>
        <c:axId val="228349072"/>
        <c:axId val="228351792"/>
      </c:barChart>
      <c:catAx>
        <c:axId val="228349072"/>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8351792"/>
        <c:crosses val="autoZero"/>
        <c:auto val="1"/>
        <c:lblAlgn val="ctr"/>
        <c:lblOffset val="100"/>
        <c:noMultiLvlLbl val="0"/>
      </c:catAx>
      <c:valAx>
        <c:axId val="2283517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8349072"/>
        <c:crosses val="autoZero"/>
        <c:crossBetween val="between"/>
      </c:valAx>
      <c:spPr>
        <a:solidFill>
          <a:schemeClr val="bg1">
            <a:lumMod val="75000"/>
          </a:schemeClr>
        </a:solidFill>
        <a:ln>
          <a:noFill/>
        </a:ln>
        <a:effectLst/>
      </c:spPr>
    </c:plotArea>
    <c:plotVisOnly val="1"/>
    <c:dispBlanksAs val="gap"/>
    <c:showDLblsOverMax val="0"/>
  </c:chart>
  <c:spPr>
    <a:solidFill>
      <a:schemeClr val="bg1">
        <a:lumMod val="75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a:t>Horizontal</a:t>
            </a:r>
            <a:r>
              <a:rPr lang="en-US" sz="2000" baseline="0"/>
              <a:t> box plot - parking lot 3</a:t>
            </a:r>
            <a:endParaRPr lang="en-US" sz="2000"/>
          </a:p>
        </c:rich>
      </c:tx>
      <c:layout>
        <c:manualLayout>
          <c:xMode val="edge"/>
          <c:yMode val="edge"/>
          <c:x val="9.2763112030896169E-2"/>
          <c:y val="1.9627724602199258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spPr>
            <a:noFill/>
            <a:ln>
              <a:noFill/>
            </a:ln>
            <a:effectLst/>
          </c:spPr>
          <c:invertIfNegative val="0"/>
          <c:val>
            <c:numRef>
              <c:f>Sheet3!$F$20</c:f>
              <c:numCache>
                <c:formatCode>General</c:formatCode>
                <c:ptCount val="1"/>
                <c:pt idx="0">
                  <c:v>2.2000000000000002</c:v>
                </c:pt>
              </c:numCache>
            </c:numRef>
          </c:val>
          <c:extLst xmlns:c16r2="http://schemas.microsoft.com/office/drawing/2015/06/chart">
            <c:ext xmlns:c16="http://schemas.microsoft.com/office/drawing/2014/chart" uri="{C3380CC4-5D6E-409C-BE32-E72D297353CC}">
              <c16:uniqueId val="{00000000-C41A-4571-9E53-32052589ED5E}"/>
            </c:ext>
          </c:extLst>
        </c:ser>
        <c:ser>
          <c:idx val="1"/>
          <c:order val="1"/>
          <c:spPr>
            <a:noFill/>
            <a:ln>
              <a:noFill/>
            </a:ln>
            <a:effectLst/>
          </c:spPr>
          <c:invertIfNegative val="0"/>
          <c:errBars>
            <c:errBarType val="minus"/>
            <c:errValType val="fixedVal"/>
            <c:noEndCap val="0"/>
            <c:val val="13.2"/>
            <c:spPr>
              <a:noFill/>
              <a:ln w="9525" cap="flat" cmpd="sng" algn="ctr">
                <a:solidFill>
                  <a:schemeClr val="tx1">
                    <a:lumMod val="65000"/>
                    <a:lumOff val="35000"/>
                  </a:schemeClr>
                </a:solidFill>
                <a:round/>
              </a:ln>
              <a:effectLst/>
            </c:spPr>
          </c:errBars>
          <c:val>
            <c:numRef>
              <c:f>Sheet3!$F$21</c:f>
              <c:numCache>
                <c:formatCode>General</c:formatCode>
                <c:ptCount val="1"/>
                <c:pt idx="0">
                  <c:v>13.2</c:v>
                </c:pt>
              </c:numCache>
            </c:numRef>
          </c:val>
          <c:extLst xmlns:c16r2="http://schemas.microsoft.com/office/drawing/2015/06/chart">
            <c:ext xmlns:c16="http://schemas.microsoft.com/office/drawing/2014/chart" uri="{C3380CC4-5D6E-409C-BE32-E72D297353CC}">
              <c16:uniqueId val="{00000001-C41A-4571-9E53-32052589ED5E}"/>
            </c:ext>
          </c:extLst>
        </c:ser>
        <c:ser>
          <c:idx val="2"/>
          <c:order val="2"/>
          <c:spPr>
            <a:solidFill>
              <a:srgbClr val="7030A0"/>
            </a:solidFill>
            <a:ln>
              <a:noFill/>
            </a:ln>
            <a:effectLst/>
          </c:spPr>
          <c:invertIfNegative val="0"/>
          <c:val>
            <c:numRef>
              <c:f>Sheet3!$F$22</c:f>
              <c:numCache>
                <c:formatCode>General</c:formatCode>
                <c:ptCount val="1"/>
                <c:pt idx="0">
                  <c:v>60.9</c:v>
                </c:pt>
              </c:numCache>
            </c:numRef>
          </c:val>
          <c:extLst xmlns:c16r2="http://schemas.microsoft.com/office/drawing/2015/06/chart">
            <c:ext xmlns:c16="http://schemas.microsoft.com/office/drawing/2014/chart" uri="{C3380CC4-5D6E-409C-BE32-E72D297353CC}">
              <c16:uniqueId val="{00000002-C41A-4571-9E53-32052589ED5E}"/>
            </c:ext>
          </c:extLst>
        </c:ser>
        <c:ser>
          <c:idx val="3"/>
          <c:order val="3"/>
          <c:spPr>
            <a:solidFill>
              <a:schemeClr val="accent4"/>
            </a:solidFill>
            <a:ln>
              <a:noFill/>
            </a:ln>
            <a:effectLst/>
          </c:spPr>
          <c:invertIfNegative val="0"/>
          <c:errBars>
            <c:errBarType val="plus"/>
            <c:errValType val="fixedVal"/>
            <c:noEndCap val="0"/>
            <c:val val="0.60000000000000009"/>
            <c:spPr>
              <a:noFill/>
              <a:ln w="9525" cap="flat" cmpd="sng" algn="ctr">
                <a:solidFill>
                  <a:schemeClr val="tx1">
                    <a:lumMod val="65000"/>
                    <a:lumOff val="35000"/>
                  </a:schemeClr>
                </a:solidFill>
                <a:round/>
              </a:ln>
              <a:effectLst/>
            </c:spPr>
          </c:errBars>
          <c:val>
            <c:numRef>
              <c:f>Sheet3!$F$23</c:f>
              <c:numCache>
                <c:formatCode>General</c:formatCode>
                <c:ptCount val="1"/>
                <c:pt idx="0">
                  <c:v>23.4</c:v>
                </c:pt>
              </c:numCache>
            </c:numRef>
          </c:val>
          <c:extLst xmlns:c16r2="http://schemas.microsoft.com/office/drawing/2015/06/chart">
            <c:ext xmlns:c16="http://schemas.microsoft.com/office/drawing/2014/chart" uri="{C3380CC4-5D6E-409C-BE32-E72D297353CC}">
              <c16:uniqueId val="{00000003-C41A-4571-9E53-32052589ED5E}"/>
            </c:ext>
          </c:extLst>
        </c:ser>
        <c:ser>
          <c:idx val="4"/>
          <c:order val="4"/>
          <c:spPr>
            <a:noFill/>
            <a:ln>
              <a:noFill/>
            </a:ln>
            <a:effectLst/>
          </c:spPr>
          <c:invertIfNegative val="0"/>
          <c:errBars>
            <c:errBarType val="plus"/>
            <c:errValType val="stdErr"/>
            <c:noEndCap val="0"/>
            <c:spPr>
              <a:noFill/>
              <a:ln w="9525" cap="flat" cmpd="sng" algn="ctr">
                <a:solidFill>
                  <a:schemeClr val="tx1">
                    <a:lumMod val="65000"/>
                    <a:lumOff val="35000"/>
                  </a:schemeClr>
                </a:solidFill>
                <a:round/>
              </a:ln>
              <a:effectLst/>
            </c:spPr>
          </c:errBars>
          <c:val>
            <c:numRef>
              <c:f>Sheet3!$F$24</c:f>
              <c:numCache>
                <c:formatCode>General</c:formatCode>
                <c:ptCount val="1"/>
                <c:pt idx="0">
                  <c:v>0.6</c:v>
                </c:pt>
              </c:numCache>
            </c:numRef>
          </c:val>
          <c:extLst xmlns:c16r2="http://schemas.microsoft.com/office/drawing/2015/06/chart">
            <c:ext xmlns:c16="http://schemas.microsoft.com/office/drawing/2014/chart" uri="{C3380CC4-5D6E-409C-BE32-E72D297353CC}">
              <c16:uniqueId val="{00000004-C41A-4571-9E53-32052589ED5E}"/>
            </c:ext>
          </c:extLst>
        </c:ser>
        <c:dLbls>
          <c:showLegendKey val="0"/>
          <c:showVal val="0"/>
          <c:showCatName val="0"/>
          <c:showSerName val="0"/>
          <c:showPercent val="0"/>
          <c:showBubbleSize val="0"/>
        </c:dLbls>
        <c:gapWidth val="150"/>
        <c:overlap val="100"/>
        <c:axId val="228343088"/>
        <c:axId val="228353424"/>
      </c:barChart>
      <c:catAx>
        <c:axId val="228343088"/>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8353424"/>
        <c:crosses val="autoZero"/>
        <c:auto val="1"/>
        <c:lblAlgn val="ctr"/>
        <c:lblOffset val="100"/>
        <c:noMultiLvlLbl val="0"/>
      </c:catAx>
      <c:valAx>
        <c:axId val="2283534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8343088"/>
        <c:crosses val="autoZero"/>
        <c:crossBetween val="between"/>
      </c:valAx>
      <c:spPr>
        <a:noFill/>
        <a:ln>
          <a:noFill/>
        </a:ln>
        <a:effectLst/>
      </c:spPr>
    </c:plotArea>
    <c:plotVisOnly val="1"/>
    <c:dispBlanksAs val="gap"/>
    <c:showDLblsOverMax val="0"/>
  </c:chart>
  <c:spPr>
    <a:solidFill>
      <a:schemeClr val="bg1">
        <a:lumMod val="75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2000" b="0" i="0" u="none" strike="noStrike" kern="1200" spc="0" baseline="0">
                <a:solidFill>
                  <a:schemeClr val="tx1">
                    <a:lumMod val="65000"/>
                    <a:lumOff val="35000"/>
                  </a:schemeClr>
                </a:solidFill>
                <a:latin typeface="+mn-lt"/>
                <a:ea typeface="+mn-ea"/>
                <a:cs typeface="+mn-cs"/>
              </a:defRPr>
            </a:pPr>
            <a:r>
              <a:rPr lang="en-US" sz="2000"/>
              <a:t>Horizontal</a:t>
            </a:r>
            <a:r>
              <a:rPr lang="en-US" sz="2000" baseline="0"/>
              <a:t> box plot - parking lot 4</a:t>
            </a:r>
            <a:endParaRPr lang="en-US" sz="2000"/>
          </a:p>
        </c:rich>
      </c:tx>
      <c:layout>
        <c:manualLayout>
          <c:xMode val="edge"/>
          <c:yMode val="edge"/>
          <c:x val="0.13033333333333333"/>
          <c:y val="2.3148148148148147E-2"/>
        </c:manualLayout>
      </c:layout>
      <c:overlay val="0"/>
      <c:spPr>
        <a:noFill/>
        <a:ln>
          <a:noFill/>
        </a:ln>
        <a:effectLst/>
      </c:spPr>
      <c:txPr>
        <a:bodyPr rot="0" spcFirstLastPara="1" vertOverflow="ellipsis" vert="horz" wrap="square" anchor="ctr" anchorCtr="1"/>
        <a:lstStyle/>
        <a:p>
          <a:pPr algn="l">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914260717410324E-2"/>
          <c:y val="0.16245370370370371"/>
          <c:w val="0.90286351706036749"/>
          <c:h val="0.72088764946048411"/>
        </c:manualLayout>
      </c:layout>
      <c:barChart>
        <c:barDir val="bar"/>
        <c:grouping val="stacked"/>
        <c:varyColors val="0"/>
        <c:ser>
          <c:idx val="0"/>
          <c:order val="0"/>
          <c:spPr>
            <a:solidFill>
              <a:schemeClr val="accent1"/>
            </a:solidFill>
            <a:ln>
              <a:noFill/>
            </a:ln>
            <a:effectLst/>
          </c:spPr>
          <c:invertIfNegative val="0"/>
          <c:dPt>
            <c:idx val="0"/>
            <c:invertIfNegative val="0"/>
            <c:bubble3D val="0"/>
            <c:spPr>
              <a:noFill/>
              <a:ln>
                <a:noFill/>
              </a:ln>
              <a:effectLst/>
            </c:spPr>
            <c:extLst xmlns:c16r2="http://schemas.microsoft.com/office/drawing/2015/06/chart">
              <c:ext xmlns:c16="http://schemas.microsoft.com/office/drawing/2014/chart" uri="{C3380CC4-5D6E-409C-BE32-E72D297353CC}">
                <c16:uniqueId val="{00000001-35FB-4C34-8314-F39794F20BF3}"/>
              </c:ext>
            </c:extLst>
          </c:dPt>
          <c:val>
            <c:numRef>
              <c:f>Sheet4!$F$20</c:f>
              <c:numCache>
                <c:formatCode>General</c:formatCode>
                <c:ptCount val="1"/>
                <c:pt idx="0">
                  <c:v>2.5</c:v>
                </c:pt>
              </c:numCache>
            </c:numRef>
          </c:val>
          <c:extLst xmlns:c16r2="http://schemas.microsoft.com/office/drawing/2015/06/chart">
            <c:ext xmlns:c16="http://schemas.microsoft.com/office/drawing/2014/chart" uri="{C3380CC4-5D6E-409C-BE32-E72D297353CC}">
              <c16:uniqueId val="{00000002-35FB-4C34-8314-F39794F20BF3}"/>
            </c:ext>
          </c:extLst>
        </c:ser>
        <c:ser>
          <c:idx val="1"/>
          <c:order val="1"/>
          <c:spPr>
            <a:noFill/>
            <a:ln>
              <a:noFill/>
            </a:ln>
            <a:effectLst/>
          </c:spPr>
          <c:invertIfNegative val="0"/>
          <c:errBars>
            <c:errBarType val="minus"/>
            <c:errValType val="fixedVal"/>
            <c:noEndCap val="0"/>
            <c:val val="7.9"/>
            <c:spPr>
              <a:noFill/>
              <a:ln w="9525" cap="flat" cmpd="sng" algn="ctr">
                <a:solidFill>
                  <a:schemeClr val="tx1">
                    <a:lumMod val="65000"/>
                    <a:lumOff val="35000"/>
                  </a:schemeClr>
                </a:solidFill>
                <a:round/>
              </a:ln>
              <a:effectLst/>
            </c:spPr>
          </c:errBars>
          <c:val>
            <c:numRef>
              <c:f>Sheet4!$F$21</c:f>
              <c:numCache>
                <c:formatCode>General</c:formatCode>
                <c:ptCount val="1"/>
                <c:pt idx="0">
                  <c:v>7.9</c:v>
                </c:pt>
              </c:numCache>
            </c:numRef>
          </c:val>
          <c:extLst xmlns:c16r2="http://schemas.microsoft.com/office/drawing/2015/06/chart">
            <c:ext xmlns:c16="http://schemas.microsoft.com/office/drawing/2014/chart" uri="{C3380CC4-5D6E-409C-BE32-E72D297353CC}">
              <c16:uniqueId val="{00000003-35FB-4C34-8314-F39794F20BF3}"/>
            </c:ext>
          </c:extLst>
        </c:ser>
        <c:ser>
          <c:idx val="2"/>
          <c:order val="2"/>
          <c:spPr>
            <a:solidFill>
              <a:srgbClr val="7030A0"/>
            </a:solidFill>
            <a:ln>
              <a:noFill/>
            </a:ln>
            <a:effectLst/>
          </c:spPr>
          <c:invertIfNegative val="0"/>
          <c:val>
            <c:numRef>
              <c:f>Sheet4!$F$22</c:f>
              <c:numCache>
                <c:formatCode>General</c:formatCode>
                <c:ptCount val="1"/>
                <c:pt idx="0">
                  <c:v>19.3</c:v>
                </c:pt>
              </c:numCache>
            </c:numRef>
          </c:val>
          <c:extLst xmlns:c16r2="http://schemas.microsoft.com/office/drawing/2015/06/chart">
            <c:ext xmlns:c16="http://schemas.microsoft.com/office/drawing/2014/chart" uri="{C3380CC4-5D6E-409C-BE32-E72D297353CC}">
              <c16:uniqueId val="{00000004-35FB-4C34-8314-F39794F20BF3}"/>
            </c:ext>
          </c:extLst>
        </c:ser>
        <c:ser>
          <c:idx val="3"/>
          <c:order val="3"/>
          <c:spPr>
            <a:solidFill>
              <a:schemeClr val="accent4"/>
            </a:solidFill>
            <a:ln>
              <a:noFill/>
            </a:ln>
            <a:effectLst/>
          </c:spPr>
          <c:invertIfNegative val="0"/>
          <c:errBars>
            <c:errBarType val="plus"/>
            <c:errValType val="fixedVal"/>
            <c:noEndCap val="0"/>
            <c:val val="4.9000000000000004"/>
            <c:spPr>
              <a:noFill/>
              <a:ln w="9525" cap="flat" cmpd="sng" algn="ctr">
                <a:solidFill>
                  <a:schemeClr val="tx1">
                    <a:lumMod val="65000"/>
                    <a:lumOff val="35000"/>
                  </a:schemeClr>
                </a:solidFill>
                <a:round/>
              </a:ln>
              <a:effectLst/>
            </c:spPr>
          </c:errBars>
          <c:val>
            <c:numRef>
              <c:f>Sheet4!$F$23</c:f>
              <c:numCache>
                <c:formatCode>General</c:formatCode>
                <c:ptCount val="1"/>
                <c:pt idx="0">
                  <c:v>12</c:v>
                </c:pt>
              </c:numCache>
            </c:numRef>
          </c:val>
          <c:extLst xmlns:c16r2="http://schemas.microsoft.com/office/drawing/2015/06/chart">
            <c:ext xmlns:c16="http://schemas.microsoft.com/office/drawing/2014/chart" uri="{C3380CC4-5D6E-409C-BE32-E72D297353CC}">
              <c16:uniqueId val="{00000005-35FB-4C34-8314-F39794F20BF3}"/>
            </c:ext>
          </c:extLst>
        </c:ser>
        <c:ser>
          <c:idx val="4"/>
          <c:order val="4"/>
          <c:spPr>
            <a:noFill/>
            <a:ln>
              <a:noFill/>
            </a:ln>
            <a:effectLst/>
          </c:spPr>
          <c:invertIfNegative val="0"/>
          <c:val>
            <c:numRef>
              <c:f>Sheet4!$F$24</c:f>
              <c:numCache>
                <c:formatCode>General</c:formatCode>
                <c:ptCount val="1"/>
                <c:pt idx="0">
                  <c:v>4.9000000000000004</c:v>
                </c:pt>
              </c:numCache>
            </c:numRef>
          </c:val>
          <c:extLst xmlns:c16r2="http://schemas.microsoft.com/office/drawing/2015/06/chart">
            <c:ext xmlns:c16="http://schemas.microsoft.com/office/drawing/2014/chart" uri="{C3380CC4-5D6E-409C-BE32-E72D297353CC}">
              <c16:uniqueId val="{00000006-35FB-4C34-8314-F39794F20BF3}"/>
            </c:ext>
          </c:extLst>
        </c:ser>
        <c:dLbls>
          <c:showLegendKey val="0"/>
          <c:showVal val="0"/>
          <c:showCatName val="0"/>
          <c:showSerName val="0"/>
          <c:showPercent val="0"/>
          <c:showBubbleSize val="0"/>
        </c:dLbls>
        <c:gapWidth val="150"/>
        <c:overlap val="100"/>
        <c:axId val="228348528"/>
        <c:axId val="228350704"/>
      </c:barChart>
      <c:catAx>
        <c:axId val="228348528"/>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8350704"/>
        <c:crosses val="autoZero"/>
        <c:auto val="1"/>
        <c:lblAlgn val="ctr"/>
        <c:lblOffset val="100"/>
        <c:noMultiLvlLbl val="0"/>
      </c:catAx>
      <c:valAx>
        <c:axId val="2283507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8348528"/>
        <c:crosses val="autoZero"/>
        <c:crossBetween val="between"/>
      </c:valAx>
      <c:spPr>
        <a:noFill/>
        <a:ln>
          <a:noFill/>
        </a:ln>
        <a:effectLst/>
      </c:spPr>
    </c:plotArea>
    <c:plotVisOnly val="1"/>
    <c:dispBlanksAs val="gap"/>
    <c:showDLblsOverMax val="0"/>
  </c:chart>
  <c:spPr>
    <a:solidFill>
      <a:schemeClr val="bg1">
        <a:lumMod val="75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a:t>Horizontal</a:t>
            </a:r>
            <a:r>
              <a:rPr lang="en-US" sz="2000" baseline="0"/>
              <a:t> box plot - parking lot 5</a:t>
            </a:r>
            <a:endParaRPr lang="en-US" sz="2000"/>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spPr>
            <a:noFill/>
            <a:ln>
              <a:noFill/>
            </a:ln>
            <a:effectLst/>
          </c:spPr>
          <c:invertIfNegative val="0"/>
          <c:val>
            <c:numRef>
              <c:f>Sheet5!$F$20</c:f>
              <c:numCache>
                <c:formatCode>General</c:formatCode>
                <c:ptCount val="1"/>
                <c:pt idx="0">
                  <c:v>8.6999999999999993</c:v>
                </c:pt>
              </c:numCache>
            </c:numRef>
          </c:val>
          <c:extLst xmlns:c16r2="http://schemas.microsoft.com/office/drawing/2015/06/chart">
            <c:ext xmlns:c16="http://schemas.microsoft.com/office/drawing/2014/chart" uri="{C3380CC4-5D6E-409C-BE32-E72D297353CC}">
              <c16:uniqueId val="{00000000-2D6F-4EE8-B360-A9E13953AE0C}"/>
            </c:ext>
          </c:extLst>
        </c:ser>
        <c:ser>
          <c:idx val="1"/>
          <c:order val="1"/>
          <c:spPr>
            <a:noFill/>
            <a:ln>
              <a:noFill/>
            </a:ln>
            <a:effectLst/>
          </c:spPr>
          <c:invertIfNegative val="0"/>
          <c:errBars>
            <c:errBarType val="minus"/>
            <c:errValType val="fixedVal"/>
            <c:noEndCap val="0"/>
            <c:val val="2.8"/>
            <c:spPr>
              <a:noFill/>
              <a:ln w="9525" cap="flat" cmpd="sng" algn="ctr">
                <a:solidFill>
                  <a:schemeClr val="tx1">
                    <a:lumMod val="65000"/>
                    <a:lumOff val="35000"/>
                  </a:schemeClr>
                </a:solidFill>
                <a:round/>
              </a:ln>
              <a:effectLst/>
            </c:spPr>
          </c:errBars>
          <c:val>
            <c:numRef>
              <c:f>Sheet5!$F$21</c:f>
              <c:numCache>
                <c:formatCode>General</c:formatCode>
                <c:ptCount val="1"/>
                <c:pt idx="0">
                  <c:v>2.8</c:v>
                </c:pt>
              </c:numCache>
            </c:numRef>
          </c:val>
          <c:extLst xmlns:c16r2="http://schemas.microsoft.com/office/drawing/2015/06/chart">
            <c:ext xmlns:c16="http://schemas.microsoft.com/office/drawing/2014/chart" uri="{C3380CC4-5D6E-409C-BE32-E72D297353CC}">
              <c16:uniqueId val="{00000001-2D6F-4EE8-B360-A9E13953AE0C}"/>
            </c:ext>
          </c:extLst>
        </c:ser>
        <c:ser>
          <c:idx val="2"/>
          <c:order val="2"/>
          <c:spPr>
            <a:solidFill>
              <a:srgbClr val="7030A0"/>
            </a:solidFill>
            <a:ln>
              <a:noFill/>
            </a:ln>
            <a:effectLst/>
          </c:spPr>
          <c:invertIfNegative val="0"/>
          <c:val>
            <c:numRef>
              <c:f>Sheet5!$F$22</c:f>
              <c:numCache>
                <c:formatCode>General</c:formatCode>
                <c:ptCount val="1"/>
                <c:pt idx="0">
                  <c:v>16.3</c:v>
                </c:pt>
              </c:numCache>
            </c:numRef>
          </c:val>
          <c:extLst xmlns:c16r2="http://schemas.microsoft.com/office/drawing/2015/06/chart">
            <c:ext xmlns:c16="http://schemas.microsoft.com/office/drawing/2014/chart" uri="{C3380CC4-5D6E-409C-BE32-E72D297353CC}">
              <c16:uniqueId val="{00000002-2D6F-4EE8-B360-A9E13953AE0C}"/>
            </c:ext>
          </c:extLst>
        </c:ser>
        <c:ser>
          <c:idx val="3"/>
          <c:order val="3"/>
          <c:spPr>
            <a:solidFill>
              <a:schemeClr val="accent4"/>
            </a:solidFill>
            <a:ln>
              <a:noFill/>
            </a:ln>
            <a:effectLst/>
          </c:spPr>
          <c:invertIfNegative val="0"/>
          <c:errBars>
            <c:errBarType val="plus"/>
            <c:errValType val="fixedVal"/>
            <c:noEndCap val="0"/>
            <c:val val="24.7"/>
            <c:spPr>
              <a:noFill/>
              <a:ln w="9525" cap="flat" cmpd="sng" algn="ctr">
                <a:solidFill>
                  <a:schemeClr val="tx1">
                    <a:lumMod val="65000"/>
                    <a:lumOff val="35000"/>
                  </a:schemeClr>
                </a:solidFill>
                <a:round/>
              </a:ln>
              <a:effectLst/>
            </c:spPr>
          </c:errBars>
          <c:val>
            <c:numRef>
              <c:f>Sheet5!$F$23</c:f>
              <c:numCache>
                <c:formatCode>General</c:formatCode>
                <c:ptCount val="1"/>
                <c:pt idx="0">
                  <c:v>10.7</c:v>
                </c:pt>
              </c:numCache>
            </c:numRef>
          </c:val>
          <c:extLst xmlns:c16r2="http://schemas.microsoft.com/office/drawing/2015/06/chart">
            <c:ext xmlns:c16="http://schemas.microsoft.com/office/drawing/2014/chart" uri="{C3380CC4-5D6E-409C-BE32-E72D297353CC}">
              <c16:uniqueId val="{00000003-2D6F-4EE8-B360-A9E13953AE0C}"/>
            </c:ext>
          </c:extLst>
        </c:ser>
        <c:ser>
          <c:idx val="4"/>
          <c:order val="4"/>
          <c:spPr>
            <a:noFill/>
            <a:ln>
              <a:noFill/>
            </a:ln>
            <a:effectLst/>
          </c:spPr>
          <c:invertIfNegative val="0"/>
          <c:val>
            <c:numRef>
              <c:f>Sheet5!$F$24</c:f>
              <c:numCache>
                <c:formatCode>General</c:formatCode>
                <c:ptCount val="1"/>
                <c:pt idx="0">
                  <c:v>24.7</c:v>
                </c:pt>
              </c:numCache>
            </c:numRef>
          </c:val>
          <c:extLst xmlns:c16r2="http://schemas.microsoft.com/office/drawing/2015/06/chart">
            <c:ext xmlns:c16="http://schemas.microsoft.com/office/drawing/2014/chart" uri="{C3380CC4-5D6E-409C-BE32-E72D297353CC}">
              <c16:uniqueId val="{00000004-2D6F-4EE8-B360-A9E13953AE0C}"/>
            </c:ext>
          </c:extLst>
        </c:ser>
        <c:dLbls>
          <c:showLegendKey val="0"/>
          <c:showVal val="0"/>
          <c:showCatName val="0"/>
          <c:showSerName val="0"/>
          <c:showPercent val="0"/>
          <c:showBubbleSize val="0"/>
        </c:dLbls>
        <c:gapWidth val="150"/>
        <c:overlap val="100"/>
        <c:axId val="228338736"/>
        <c:axId val="228339280"/>
      </c:barChart>
      <c:catAx>
        <c:axId val="228338736"/>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8339280"/>
        <c:crosses val="autoZero"/>
        <c:auto val="1"/>
        <c:lblAlgn val="ctr"/>
        <c:lblOffset val="100"/>
        <c:noMultiLvlLbl val="0"/>
      </c:catAx>
      <c:valAx>
        <c:axId val="2283392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8338736"/>
        <c:crosses val="autoZero"/>
        <c:crossBetween val="between"/>
      </c:valAx>
      <c:spPr>
        <a:noFill/>
        <a:ln>
          <a:noFill/>
        </a:ln>
        <a:effectLst/>
      </c:spPr>
    </c:plotArea>
    <c:plotVisOnly val="1"/>
    <c:dispBlanksAs val="gap"/>
    <c:showDLblsOverMax val="0"/>
  </c:chart>
  <c:spPr>
    <a:solidFill>
      <a:schemeClr val="bg1">
        <a:lumMod val="75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a:t>Horizontal</a:t>
            </a:r>
            <a:r>
              <a:rPr lang="en-US" sz="2000" baseline="0"/>
              <a:t> box plot - parking lot 6</a:t>
            </a:r>
            <a:endParaRPr lang="en-US" sz="2000"/>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9469816272965881E-2"/>
          <c:y val="0.17171296296296298"/>
          <c:w val="0.90286351706036749"/>
          <c:h val="0.72088764946048411"/>
        </c:manualLayout>
      </c:layout>
      <c:barChart>
        <c:barDir val="bar"/>
        <c:grouping val="stacked"/>
        <c:varyColors val="0"/>
        <c:ser>
          <c:idx val="0"/>
          <c:order val="0"/>
          <c:spPr>
            <a:noFill/>
            <a:ln>
              <a:noFill/>
            </a:ln>
            <a:effectLst/>
          </c:spPr>
          <c:invertIfNegative val="0"/>
          <c:val>
            <c:numRef>
              <c:f>Sheet6!$F$20</c:f>
              <c:numCache>
                <c:formatCode>General</c:formatCode>
                <c:ptCount val="1"/>
                <c:pt idx="0">
                  <c:v>6.8</c:v>
                </c:pt>
              </c:numCache>
            </c:numRef>
          </c:val>
          <c:extLst xmlns:c16r2="http://schemas.microsoft.com/office/drawing/2015/06/chart">
            <c:ext xmlns:c16="http://schemas.microsoft.com/office/drawing/2014/chart" uri="{C3380CC4-5D6E-409C-BE32-E72D297353CC}">
              <c16:uniqueId val="{00000000-186E-42B3-B9E5-6E4D71FB535D}"/>
            </c:ext>
          </c:extLst>
        </c:ser>
        <c:ser>
          <c:idx val="1"/>
          <c:order val="1"/>
          <c:spPr>
            <a:noFill/>
            <a:ln>
              <a:noFill/>
            </a:ln>
            <a:effectLst/>
          </c:spPr>
          <c:invertIfNegative val="0"/>
          <c:errBars>
            <c:errBarType val="minus"/>
            <c:errValType val="fixedVal"/>
            <c:noEndCap val="0"/>
            <c:val val="0.9"/>
            <c:spPr>
              <a:noFill/>
              <a:ln w="9525" cap="flat" cmpd="sng" algn="ctr">
                <a:solidFill>
                  <a:schemeClr val="tx1">
                    <a:lumMod val="65000"/>
                    <a:lumOff val="35000"/>
                  </a:schemeClr>
                </a:solidFill>
                <a:round/>
              </a:ln>
              <a:effectLst/>
            </c:spPr>
          </c:errBars>
          <c:val>
            <c:numRef>
              <c:f>Sheet6!$F$21</c:f>
              <c:numCache>
                <c:formatCode>General</c:formatCode>
                <c:ptCount val="1"/>
                <c:pt idx="0">
                  <c:v>0.9</c:v>
                </c:pt>
              </c:numCache>
            </c:numRef>
          </c:val>
          <c:extLst xmlns:c16r2="http://schemas.microsoft.com/office/drawing/2015/06/chart">
            <c:ext xmlns:c16="http://schemas.microsoft.com/office/drawing/2014/chart" uri="{C3380CC4-5D6E-409C-BE32-E72D297353CC}">
              <c16:uniqueId val="{00000001-186E-42B3-B9E5-6E4D71FB535D}"/>
            </c:ext>
          </c:extLst>
        </c:ser>
        <c:ser>
          <c:idx val="2"/>
          <c:order val="2"/>
          <c:spPr>
            <a:solidFill>
              <a:srgbClr val="7030A0"/>
            </a:solidFill>
            <a:ln>
              <a:noFill/>
            </a:ln>
            <a:effectLst/>
          </c:spPr>
          <c:invertIfNegative val="0"/>
          <c:val>
            <c:numRef>
              <c:f>Sheet6!$F$22</c:f>
              <c:numCache>
                <c:formatCode>General</c:formatCode>
                <c:ptCount val="1"/>
                <c:pt idx="0">
                  <c:v>1</c:v>
                </c:pt>
              </c:numCache>
            </c:numRef>
          </c:val>
          <c:extLst xmlns:c16r2="http://schemas.microsoft.com/office/drawing/2015/06/chart">
            <c:ext xmlns:c16="http://schemas.microsoft.com/office/drawing/2014/chart" uri="{C3380CC4-5D6E-409C-BE32-E72D297353CC}">
              <c16:uniqueId val="{00000002-186E-42B3-B9E5-6E4D71FB535D}"/>
            </c:ext>
          </c:extLst>
        </c:ser>
        <c:ser>
          <c:idx val="3"/>
          <c:order val="3"/>
          <c:spPr>
            <a:solidFill>
              <a:schemeClr val="accent4"/>
            </a:solidFill>
            <a:ln>
              <a:noFill/>
            </a:ln>
            <a:effectLst/>
          </c:spPr>
          <c:invertIfNegative val="0"/>
          <c:errBars>
            <c:errBarType val="plus"/>
            <c:errValType val="fixedVal"/>
            <c:noEndCap val="0"/>
            <c:val val="5.8"/>
            <c:spPr>
              <a:noFill/>
              <a:ln w="9525" cap="flat" cmpd="sng" algn="ctr">
                <a:solidFill>
                  <a:schemeClr val="tx1">
                    <a:lumMod val="65000"/>
                    <a:lumOff val="35000"/>
                  </a:schemeClr>
                </a:solidFill>
                <a:round/>
              </a:ln>
              <a:effectLst/>
            </c:spPr>
          </c:errBars>
          <c:val>
            <c:numRef>
              <c:f>Sheet6!$F$23</c:f>
              <c:numCache>
                <c:formatCode>General</c:formatCode>
                <c:ptCount val="1"/>
                <c:pt idx="0">
                  <c:v>6.2</c:v>
                </c:pt>
              </c:numCache>
            </c:numRef>
          </c:val>
          <c:extLst xmlns:c16r2="http://schemas.microsoft.com/office/drawing/2015/06/chart">
            <c:ext xmlns:c16="http://schemas.microsoft.com/office/drawing/2014/chart" uri="{C3380CC4-5D6E-409C-BE32-E72D297353CC}">
              <c16:uniqueId val="{00000003-186E-42B3-B9E5-6E4D71FB535D}"/>
            </c:ext>
          </c:extLst>
        </c:ser>
        <c:ser>
          <c:idx val="4"/>
          <c:order val="4"/>
          <c:spPr>
            <a:noFill/>
            <a:ln>
              <a:noFill/>
            </a:ln>
            <a:effectLst/>
          </c:spPr>
          <c:invertIfNegative val="0"/>
          <c:val>
            <c:numRef>
              <c:f>Sheet6!$F$24</c:f>
              <c:numCache>
                <c:formatCode>General</c:formatCode>
                <c:ptCount val="1"/>
                <c:pt idx="0">
                  <c:v>5.8</c:v>
                </c:pt>
              </c:numCache>
            </c:numRef>
          </c:val>
          <c:extLst xmlns:c16r2="http://schemas.microsoft.com/office/drawing/2015/06/chart">
            <c:ext xmlns:c16="http://schemas.microsoft.com/office/drawing/2014/chart" uri="{C3380CC4-5D6E-409C-BE32-E72D297353CC}">
              <c16:uniqueId val="{00000004-186E-42B3-B9E5-6E4D71FB535D}"/>
            </c:ext>
          </c:extLst>
        </c:ser>
        <c:dLbls>
          <c:showLegendKey val="0"/>
          <c:showVal val="0"/>
          <c:showCatName val="0"/>
          <c:showSerName val="0"/>
          <c:showPercent val="0"/>
          <c:showBubbleSize val="0"/>
        </c:dLbls>
        <c:gapWidth val="150"/>
        <c:overlap val="100"/>
        <c:axId val="288590592"/>
        <c:axId val="288601472"/>
      </c:barChart>
      <c:catAx>
        <c:axId val="288590592"/>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8601472"/>
        <c:crosses val="autoZero"/>
        <c:auto val="1"/>
        <c:lblAlgn val="ctr"/>
        <c:lblOffset val="100"/>
        <c:noMultiLvlLbl val="0"/>
      </c:catAx>
      <c:valAx>
        <c:axId val="2886014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8590592"/>
        <c:crosses val="autoZero"/>
        <c:crossBetween val="between"/>
      </c:valAx>
      <c:spPr>
        <a:noFill/>
        <a:ln>
          <a:noFill/>
        </a:ln>
        <a:effectLst/>
      </c:spPr>
    </c:plotArea>
    <c:plotVisOnly val="1"/>
    <c:dispBlanksAs val="gap"/>
    <c:showDLblsOverMax val="0"/>
  </c:chart>
  <c:spPr>
    <a:solidFill>
      <a:schemeClr val="bg1">
        <a:lumMod val="75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a:t>Horizontal</a:t>
            </a:r>
            <a:r>
              <a:rPr lang="en-US" sz="2000" baseline="0"/>
              <a:t> box plot - parking lot 7</a:t>
            </a:r>
            <a:endParaRPr lang="en-US" sz="2000"/>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spPr>
            <a:noFill/>
            <a:ln>
              <a:noFill/>
            </a:ln>
            <a:effectLst/>
          </c:spPr>
          <c:invertIfNegative val="0"/>
          <c:val>
            <c:numRef>
              <c:f>Sheet7!$F$20</c:f>
              <c:numCache>
                <c:formatCode>General</c:formatCode>
                <c:ptCount val="1"/>
                <c:pt idx="0">
                  <c:v>33.6</c:v>
                </c:pt>
              </c:numCache>
            </c:numRef>
          </c:val>
          <c:extLst xmlns:c16r2="http://schemas.microsoft.com/office/drawing/2015/06/chart">
            <c:ext xmlns:c16="http://schemas.microsoft.com/office/drawing/2014/chart" uri="{C3380CC4-5D6E-409C-BE32-E72D297353CC}">
              <c16:uniqueId val="{00000000-DE7F-4AB8-A214-EF09721CB10B}"/>
            </c:ext>
          </c:extLst>
        </c:ser>
        <c:ser>
          <c:idx val="1"/>
          <c:order val="1"/>
          <c:spPr>
            <a:noFill/>
            <a:ln>
              <a:noFill/>
            </a:ln>
            <a:effectLst/>
          </c:spPr>
          <c:invertIfNegative val="0"/>
          <c:errBars>
            <c:errBarType val="minus"/>
            <c:errValType val="fixedVal"/>
            <c:noEndCap val="0"/>
            <c:val val="2.6"/>
            <c:spPr>
              <a:noFill/>
              <a:ln w="9525" cap="flat" cmpd="sng" algn="ctr">
                <a:solidFill>
                  <a:schemeClr val="tx1">
                    <a:lumMod val="65000"/>
                    <a:lumOff val="35000"/>
                  </a:schemeClr>
                </a:solidFill>
                <a:round/>
              </a:ln>
              <a:effectLst/>
            </c:spPr>
          </c:errBars>
          <c:val>
            <c:numRef>
              <c:f>Sheet7!$F$21</c:f>
              <c:numCache>
                <c:formatCode>General</c:formatCode>
                <c:ptCount val="1"/>
                <c:pt idx="0">
                  <c:v>2.6</c:v>
                </c:pt>
              </c:numCache>
            </c:numRef>
          </c:val>
          <c:extLst xmlns:c16r2="http://schemas.microsoft.com/office/drawing/2015/06/chart">
            <c:ext xmlns:c16="http://schemas.microsoft.com/office/drawing/2014/chart" uri="{C3380CC4-5D6E-409C-BE32-E72D297353CC}">
              <c16:uniqueId val="{00000001-DE7F-4AB8-A214-EF09721CB10B}"/>
            </c:ext>
          </c:extLst>
        </c:ser>
        <c:ser>
          <c:idx val="2"/>
          <c:order val="2"/>
          <c:spPr>
            <a:solidFill>
              <a:srgbClr val="7030A0"/>
            </a:solidFill>
            <a:ln>
              <a:noFill/>
            </a:ln>
            <a:effectLst/>
          </c:spPr>
          <c:invertIfNegative val="0"/>
          <c:val>
            <c:numRef>
              <c:f>Sheet7!$F$22</c:f>
              <c:numCache>
                <c:formatCode>General</c:formatCode>
                <c:ptCount val="1"/>
                <c:pt idx="0">
                  <c:v>11.5</c:v>
                </c:pt>
              </c:numCache>
            </c:numRef>
          </c:val>
          <c:extLst xmlns:c16r2="http://schemas.microsoft.com/office/drawing/2015/06/chart">
            <c:ext xmlns:c16="http://schemas.microsoft.com/office/drawing/2014/chart" uri="{C3380CC4-5D6E-409C-BE32-E72D297353CC}">
              <c16:uniqueId val="{00000002-DE7F-4AB8-A214-EF09721CB10B}"/>
            </c:ext>
          </c:extLst>
        </c:ser>
        <c:ser>
          <c:idx val="3"/>
          <c:order val="3"/>
          <c:spPr>
            <a:solidFill>
              <a:schemeClr val="accent4"/>
            </a:solidFill>
            <a:ln>
              <a:noFill/>
            </a:ln>
            <a:effectLst/>
          </c:spPr>
          <c:invertIfNegative val="0"/>
          <c:errBars>
            <c:errBarType val="plus"/>
            <c:errValType val="fixedVal"/>
            <c:noEndCap val="0"/>
            <c:val val="7"/>
            <c:spPr>
              <a:noFill/>
              <a:ln w="9525" cap="flat" cmpd="sng" algn="ctr">
                <a:solidFill>
                  <a:schemeClr val="tx1">
                    <a:lumMod val="65000"/>
                    <a:lumOff val="35000"/>
                  </a:schemeClr>
                </a:solidFill>
                <a:round/>
              </a:ln>
              <a:effectLst/>
            </c:spPr>
          </c:errBars>
          <c:val>
            <c:numRef>
              <c:f>Sheet7!$F$23</c:f>
              <c:numCache>
                <c:formatCode>General</c:formatCode>
                <c:ptCount val="1"/>
                <c:pt idx="0">
                  <c:v>17.2</c:v>
                </c:pt>
              </c:numCache>
            </c:numRef>
          </c:val>
          <c:extLst xmlns:c16r2="http://schemas.microsoft.com/office/drawing/2015/06/chart">
            <c:ext xmlns:c16="http://schemas.microsoft.com/office/drawing/2014/chart" uri="{C3380CC4-5D6E-409C-BE32-E72D297353CC}">
              <c16:uniqueId val="{00000003-DE7F-4AB8-A214-EF09721CB10B}"/>
            </c:ext>
          </c:extLst>
        </c:ser>
        <c:ser>
          <c:idx val="4"/>
          <c:order val="4"/>
          <c:spPr>
            <a:noFill/>
            <a:ln>
              <a:noFill/>
            </a:ln>
            <a:effectLst/>
          </c:spPr>
          <c:invertIfNegative val="0"/>
          <c:val>
            <c:numRef>
              <c:f>Sheet7!$F$24</c:f>
              <c:numCache>
                <c:formatCode>General</c:formatCode>
                <c:ptCount val="1"/>
                <c:pt idx="0">
                  <c:v>7</c:v>
                </c:pt>
              </c:numCache>
            </c:numRef>
          </c:val>
          <c:extLst xmlns:c16r2="http://schemas.microsoft.com/office/drawing/2015/06/chart">
            <c:ext xmlns:c16="http://schemas.microsoft.com/office/drawing/2014/chart" uri="{C3380CC4-5D6E-409C-BE32-E72D297353CC}">
              <c16:uniqueId val="{00000004-DE7F-4AB8-A214-EF09721CB10B}"/>
            </c:ext>
          </c:extLst>
        </c:ser>
        <c:dLbls>
          <c:showLegendKey val="0"/>
          <c:showVal val="0"/>
          <c:showCatName val="0"/>
          <c:showSerName val="0"/>
          <c:showPercent val="0"/>
          <c:showBubbleSize val="0"/>
        </c:dLbls>
        <c:gapWidth val="150"/>
        <c:overlap val="100"/>
        <c:axId val="288592768"/>
        <c:axId val="288588416"/>
      </c:barChart>
      <c:catAx>
        <c:axId val="288592768"/>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8588416"/>
        <c:crosses val="autoZero"/>
        <c:auto val="1"/>
        <c:lblAlgn val="ctr"/>
        <c:lblOffset val="100"/>
        <c:noMultiLvlLbl val="0"/>
      </c:catAx>
      <c:valAx>
        <c:axId val="2885884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8592768"/>
        <c:crosses val="autoZero"/>
        <c:crossBetween val="between"/>
      </c:valAx>
      <c:spPr>
        <a:noFill/>
        <a:ln>
          <a:noFill/>
        </a:ln>
        <a:effectLst/>
      </c:spPr>
    </c:plotArea>
    <c:plotVisOnly val="1"/>
    <c:dispBlanksAs val="gap"/>
    <c:showDLblsOverMax val="0"/>
  </c:chart>
  <c:spPr>
    <a:solidFill>
      <a:schemeClr val="bg1">
        <a:lumMod val="75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a:t>Horizontal</a:t>
            </a:r>
            <a:r>
              <a:rPr lang="en-US" sz="2000" baseline="0"/>
              <a:t> box plot - parking lot 8</a:t>
            </a:r>
            <a:endParaRPr lang="en-US" sz="2000"/>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spPr>
            <a:noFill/>
            <a:ln>
              <a:noFill/>
            </a:ln>
            <a:effectLst/>
          </c:spPr>
          <c:invertIfNegative val="0"/>
          <c:val>
            <c:numRef>
              <c:f>Sheet8!$F$20</c:f>
              <c:numCache>
                <c:formatCode>General</c:formatCode>
                <c:ptCount val="1"/>
                <c:pt idx="0">
                  <c:v>8.1</c:v>
                </c:pt>
              </c:numCache>
            </c:numRef>
          </c:val>
          <c:extLst xmlns:c16r2="http://schemas.microsoft.com/office/drawing/2015/06/chart">
            <c:ext xmlns:c16="http://schemas.microsoft.com/office/drawing/2014/chart" uri="{C3380CC4-5D6E-409C-BE32-E72D297353CC}">
              <c16:uniqueId val="{00000000-45C8-45D8-93FE-6502AD2ED8A7}"/>
            </c:ext>
          </c:extLst>
        </c:ser>
        <c:ser>
          <c:idx val="1"/>
          <c:order val="1"/>
          <c:spPr>
            <a:noFill/>
            <a:ln>
              <a:noFill/>
            </a:ln>
            <a:effectLst/>
          </c:spPr>
          <c:invertIfNegative val="0"/>
          <c:errBars>
            <c:errBarType val="minus"/>
            <c:errValType val="fixedVal"/>
            <c:noEndCap val="0"/>
            <c:val val="4.7"/>
            <c:spPr>
              <a:noFill/>
              <a:ln w="9525" cap="flat" cmpd="sng" algn="ctr">
                <a:solidFill>
                  <a:schemeClr val="tx1">
                    <a:lumMod val="65000"/>
                    <a:lumOff val="35000"/>
                  </a:schemeClr>
                </a:solidFill>
                <a:round/>
              </a:ln>
              <a:effectLst/>
            </c:spPr>
          </c:errBars>
          <c:val>
            <c:numRef>
              <c:f>Sheet8!$F$21</c:f>
              <c:numCache>
                <c:formatCode>General</c:formatCode>
                <c:ptCount val="1"/>
                <c:pt idx="0">
                  <c:v>4.7</c:v>
                </c:pt>
              </c:numCache>
            </c:numRef>
          </c:val>
          <c:extLst xmlns:c16r2="http://schemas.microsoft.com/office/drawing/2015/06/chart">
            <c:ext xmlns:c16="http://schemas.microsoft.com/office/drawing/2014/chart" uri="{C3380CC4-5D6E-409C-BE32-E72D297353CC}">
              <c16:uniqueId val="{00000001-45C8-45D8-93FE-6502AD2ED8A7}"/>
            </c:ext>
          </c:extLst>
        </c:ser>
        <c:ser>
          <c:idx val="2"/>
          <c:order val="2"/>
          <c:spPr>
            <a:solidFill>
              <a:srgbClr val="7030A0"/>
            </a:solidFill>
            <a:ln>
              <a:noFill/>
            </a:ln>
            <a:effectLst/>
          </c:spPr>
          <c:invertIfNegative val="0"/>
          <c:val>
            <c:numRef>
              <c:f>Sheet8!$F$22</c:f>
              <c:numCache>
                <c:formatCode>General</c:formatCode>
                <c:ptCount val="1"/>
                <c:pt idx="0">
                  <c:v>10.5</c:v>
                </c:pt>
              </c:numCache>
            </c:numRef>
          </c:val>
          <c:extLst xmlns:c16r2="http://schemas.microsoft.com/office/drawing/2015/06/chart">
            <c:ext xmlns:c16="http://schemas.microsoft.com/office/drawing/2014/chart" uri="{C3380CC4-5D6E-409C-BE32-E72D297353CC}">
              <c16:uniqueId val="{00000002-45C8-45D8-93FE-6502AD2ED8A7}"/>
            </c:ext>
          </c:extLst>
        </c:ser>
        <c:ser>
          <c:idx val="3"/>
          <c:order val="3"/>
          <c:spPr>
            <a:solidFill>
              <a:schemeClr val="accent4"/>
            </a:solidFill>
            <a:ln>
              <a:noFill/>
            </a:ln>
            <a:effectLst/>
          </c:spPr>
          <c:invertIfNegative val="0"/>
          <c:errBars>
            <c:errBarType val="plus"/>
            <c:errValType val="fixedVal"/>
            <c:noEndCap val="0"/>
            <c:val val="6.9"/>
            <c:spPr>
              <a:noFill/>
              <a:ln w="9525" cap="flat" cmpd="sng" algn="ctr">
                <a:solidFill>
                  <a:schemeClr val="tx1">
                    <a:lumMod val="65000"/>
                    <a:lumOff val="35000"/>
                  </a:schemeClr>
                </a:solidFill>
                <a:round/>
              </a:ln>
              <a:effectLst/>
            </c:spPr>
          </c:errBars>
          <c:val>
            <c:numRef>
              <c:f>Sheet8!$F$23</c:f>
              <c:numCache>
                <c:formatCode>General</c:formatCode>
                <c:ptCount val="1"/>
                <c:pt idx="0">
                  <c:v>6.3</c:v>
                </c:pt>
              </c:numCache>
            </c:numRef>
          </c:val>
          <c:extLst xmlns:c16r2="http://schemas.microsoft.com/office/drawing/2015/06/chart">
            <c:ext xmlns:c16="http://schemas.microsoft.com/office/drawing/2014/chart" uri="{C3380CC4-5D6E-409C-BE32-E72D297353CC}">
              <c16:uniqueId val="{00000003-45C8-45D8-93FE-6502AD2ED8A7}"/>
            </c:ext>
          </c:extLst>
        </c:ser>
        <c:ser>
          <c:idx val="4"/>
          <c:order val="4"/>
          <c:spPr>
            <a:noFill/>
            <a:ln>
              <a:noFill/>
            </a:ln>
            <a:effectLst/>
          </c:spPr>
          <c:invertIfNegative val="0"/>
          <c:val>
            <c:numRef>
              <c:f>Sheet8!$F$24</c:f>
              <c:numCache>
                <c:formatCode>General</c:formatCode>
                <c:ptCount val="1"/>
                <c:pt idx="0">
                  <c:v>6.9</c:v>
                </c:pt>
              </c:numCache>
            </c:numRef>
          </c:val>
          <c:extLst xmlns:c16r2="http://schemas.microsoft.com/office/drawing/2015/06/chart">
            <c:ext xmlns:c16="http://schemas.microsoft.com/office/drawing/2014/chart" uri="{C3380CC4-5D6E-409C-BE32-E72D297353CC}">
              <c16:uniqueId val="{00000004-45C8-45D8-93FE-6502AD2ED8A7}"/>
            </c:ext>
          </c:extLst>
        </c:ser>
        <c:dLbls>
          <c:showLegendKey val="0"/>
          <c:showVal val="0"/>
          <c:showCatName val="0"/>
          <c:showSerName val="0"/>
          <c:showPercent val="0"/>
          <c:showBubbleSize val="0"/>
        </c:dLbls>
        <c:gapWidth val="150"/>
        <c:overlap val="100"/>
        <c:axId val="288591680"/>
        <c:axId val="288592224"/>
      </c:barChart>
      <c:catAx>
        <c:axId val="288591680"/>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8592224"/>
        <c:crosses val="autoZero"/>
        <c:auto val="1"/>
        <c:lblAlgn val="ctr"/>
        <c:lblOffset val="100"/>
        <c:noMultiLvlLbl val="0"/>
      </c:catAx>
      <c:valAx>
        <c:axId val="2885922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8591680"/>
        <c:crosses val="autoZero"/>
        <c:crossBetween val="between"/>
      </c:valAx>
      <c:spPr>
        <a:noFill/>
        <a:ln>
          <a:noFill/>
        </a:ln>
        <a:effectLst/>
      </c:spPr>
    </c:plotArea>
    <c:plotVisOnly val="1"/>
    <c:dispBlanksAs val="gap"/>
    <c:showDLblsOverMax val="0"/>
  </c:chart>
  <c:spPr>
    <a:solidFill>
      <a:schemeClr val="bg1">
        <a:lumMod val="75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a:t>Horizontal</a:t>
            </a:r>
            <a:r>
              <a:rPr lang="en-US" sz="2000" baseline="0"/>
              <a:t> box plot - parking lot 9</a:t>
            </a:r>
            <a:endParaRPr lang="en-US" sz="2000"/>
          </a:p>
        </c:rich>
      </c:tx>
      <c:layout>
        <c:manualLayout>
          <c:xMode val="edge"/>
          <c:yMode val="edge"/>
          <c:x val="0.10533333333333335"/>
          <c:y val="2.7777777777777776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spPr>
            <a:noFill/>
            <a:ln>
              <a:noFill/>
            </a:ln>
            <a:effectLst/>
          </c:spPr>
          <c:invertIfNegative val="0"/>
          <c:val>
            <c:numRef>
              <c:f>Sheet9!$F$20</c:f>
              <c:numCache>
                <c:formatCode>General</c:formatCode>
                <c:ptCount val="1"/>
                <c:pt idx="0">
                  <c:v>24.3</c:v>
                </c:pt>
              </c:numCache>
            </c:numRef>
          </c:val>
          <c:extLst xmlns:c16r2="http://schemas.microsoft.com/office/drawing/2015/06/chart">
            <c:ext xmlns:c16="http://schemas.microsoft.com/office/drawing/2014/chart" uri="{C3380CC4-5D6E-409C-BE32-E72D297353CC}">
              <c16:uniqueId val="{00000000-B975-4934-A985-5F030B5ABB96}"/>
            </c:ext>
          </c:extLst>
        </c:ser>
        <c:ser>
          <c:idx val="1"/>
          <c:order val="1"/>
          <c:spPr>
            <a:noFill/>
            <a:ln>
              <a:noFill/>
            </a:ln>
            <a:effectLst/>
          </c:spPr>
          <c:invertIfNegative val="0"/>
          <c:errBars>
            <c:errBarType val="minus"/>
            <c:errValType val="fixedVal"/>
            <c:noEndCap val="0"/>
            <c:val val="4.8"/>
            <c:spPr>
              <a:noFill/>
              <a:ln w="9525" cap="flat" cmpd="sng" algn="ctr">
                <a:solidFill>
                  <a:schemeClr val="tx1">
                    <a:lumMod val="65000"/>
                    <a:lumOff val="35000"/>
                  </a:schemeClr>
                </a:solidFill>
                <a:round/>
              </a:ln>
              <a:effectLst/>
            </c:spPr>
          </c:errBars>
          <c:val>
            <c:numRef>
              <c:f>Sheet9!$F$21</c:f>
              <c:numCache>
                <c:formatCode>General</c:formatCode>
                <c:ptCount val="1"/>
                <c:pt idx="0">
                  <c:v>4.8</c:v>
                </c:pt>
              </c:numCache>
            </c:numRef>
          </c:val>
          <c:extLst xmlns:c16r2="http://schemas.microsoft.com/office/drawing/2015/06/chart">
            <c:ext xmlns:c16="http://schemas.microsoft.com/office/drawing/2014/chart" uri="{C3380CC4-5D6E-409C-BE32-E72D297353CC}">
              <c16:uniqueId val="{00000001-B975-4934-A985-5F030B5ABB96}"/>
            </c:ext>
          </c:extLst>
        </c:ser>
        <c:ser>
          <c:idx val="2"/>
          <c:order val="2"/>
          <c:spPr>
            <a:solidFill>
              <a:srgbClr val="7030A0"/>
            </a:solidFill>
            <a:ln>
              <a:noFill/>
            </a:ln>
            <a:effectLst/>
          </c:spPr>
          <c:invertIfNegative val="0"/>
          <c:val>
            <c:numRef>
              <c:f>Sheet9!$F$22</c:f>
              <c:numCache>
                <c:formatCode>General</c:formatCode>
                <c:ptCount val="1"/>
                <c:pt idx="0">
                  <c:v>8.5</c:v>
                </c:pt>
              </c:numCache>
            </c:numRef>
          </c:val>
          <c:extLst xmlns:c16r2="http://schemas.microsoft.com/office/drawing/2015/06/chart">
            <c:ext xmlns:c16="http://schemas.microsoft.com/office/drawing/2014/chart" uri="{C3380CC4-5D6E-409C-BE32-E72D297353CC}">
              <c16:uniqueId val="{00000002-B975-4934-A985-5F030B5ABB96}"/>
            </c:ext>
          </c:extLst>
        </c:ser>
        <c:ser>
          <c:idx val="3"/>
          <c:order val="3"/>
          <c:spPr>
            <a:solidFill>
              <a:schemeClr val="accent4"/>
            </a:solidFill>
            <a:ln>
              <a:noFill/>
            </a:ln>
            <a:effectLst/>
          </c:spPr>
          <c:invertIfNegative val="0"/>
          <c:errBars>
            <c:errBarType val="plus"/>
            <c:errValType val="fixedVal"/>
            <c:noEndCap val="0"/>
            <c:val val="2.5"/>
            <c:spPr>
              <a:noFill/>
              <a:ln w="9525" cap="flat" cmpd="sng" algn="ctr">
                <a:solidFill>
                  <a:schemeClr val="tx1">
                    <a:lumMod val="65000"/>
                    <a:lumOff val="35000"/>
                  </a:schemeClr>
                </a:solidFill>
                <a:round/>
              </a:ln>
              <a:effectLst/>
            </c:spPr>
          </c:errBars>
          <c:val>
            <c:numRef>
              <c:f>Sheet9!$F$23</c:f>
              <c:numCache>
                <c:formatCode>General</c:formatCode>
                <c:ptCount val="1"/>
                <c:pt idx="0">
                  <c:v>6.6</c:v>
                </c:pt>
              </c:numCache>
            </c:numRef>
          </c:val>
          <c:extLst xmlns:c16r2="http://schemas.microsoft.com/office/drawing/2015/06/chart">
            <c:ext xmlns:c16="http://schemas.microsoft.com/office/drawing/2014/chart" uri="{C3380CC4-5D6E-409C-BE32-E72D297353CC}">
              <c16:uniqueId val="{00000003-B975-4934-A985-5F030B5ABB96}"/>
            </c:ext>
          </c:extLst>
        </c:ser>
        <c:ser>
          <c:idx val="4"/>
          <c:order val="4"/>
          <c:spPr>
            <a:noFill/>
            <a:ln>
              <a:noFill/>
            </a:ln>
            <a:effectLst/>
          </c:spPr>
          <c:invertIfNegative val="0"/>
          <c:val>
            <c:numRef>
              <c:f>Sheet9!$F$24</c:f>
              <c:numCache>
                <c:formatCode>General</c:formatCode>
                <c:ptCount val="1"/>
                <c:pt idx="0">
                  <c:v>2.5</c:v>
                </c:pt>
              </c:numCache>
            </c:numRef>
          </c:val>
          <c:extLst xmlns:c16r2="http://schemas.microsoft.com/office/drawing/2015/06/chart">
            <c:ext xmlns:c16="http://schemas.microsoft.com/office/drawing/2014/chart" uri="{C3380CC4-5D6E-409C-BE32-E72D297353CC}">
              <c16:uniqueId val="{00000004-B975-4934-A985-5F030B5ABB96}"/>
            </c:ext>
          </c:extLst>
        </c:ser>
        <c:dLbls>
          <c:showLegendKey val="0"/>
          <c:showVal val="0"/>
          <c:showCatName val="0"/>
          <c:showSerName val="0"/>
          <c:showPercent val="0"/>
          <c:showBubbleSize val="0"/>
        </c:dLbls>
        <c:gapWidth val="150"/>
        <c:overlap val="100"/>
        <c:axId val="288600928"/>
        <c:axId val="288594944"/>
      </c:barChart>
      <c:catAx>
        <c:axId val="288600928"/>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8594944"/>
        <c:crosses val="autoZero"/>
        <c:auto val="1"/>
        <c:lblAlgn val="ctr"/>
        <c:lblOffset val="100"/>
        <c:noMultiLvlLbl val="0"/>
      </c:catAx>
      <c:valAx>
        <c:axId val="2885949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8600928"/>
        <c:crosses val="autoZero"/>
        <c:crossBetween val="between"/>
      </c:valAx>
      <c:spPr>
        <a:noFill/>
        <a:ln>
          <a:noFill/>
        </a:ln>
        <a:effectLst/>
      </c:spPr>
    </c:plotArea>
    <c:plotVisOnly val="1"/>
    <c:dispBlanksAs val="gap"/>
    <c:showDLblsOverMax val="0"/>
  </c:chart>
  <c:spPr>
    <a:solidFill>
      <a:schemeClr val="bg1">
        <a:lumMod val="75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a:t>Scatter plot - parking</a:t>
            </a:r>
            <a:r>
              <a:rPr lang="en-US" sz="2000" baseline="0"/>
              <a:t> lot 01</a:t>
            </a:r>
            <a:endParaRPr lang="en-US" sz="2000"/>
          </a:p>
        </c:rich>
      </c:tx>
      <c:layout>
        <c:manualLayout>
          <c:xMode val="edge"/>
          <c:yMode val="edge"/>
          <c:x val="0.12152209666407955"/>
          <c:y val="3.9521386671645738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xVal>
            <c:numRef>
              <c:f>Sheet1!$H$1:$H$10</c:f>
              <c:numCache>
                <c:formatCode>h:mm\ AM/PM</c:formatCode>
                <c:ptCount val="10"/>
                <c:pt idx="0">
                  <c:v>0.33402777777777781</c:v>
                </c:pt>
                <c:pt idx="1">
                  <c:v>0.3520833333333333</c:v>
                </c:pt>
                <c:pt idx="2">
                  <c:v>0.3756944444444445</c:v>
                </c:pt>
                <c:pt idx="3">
                  <c:v>0.39374999999999999</c:v>
                </c:pt>
                <c:pt idx="4">
                  <c:v>0.41736111111111113</c:v>
                </c:pt>
                <c:pt idx="5">
                  <c:v>0.43541666666666662</c:v>
                </c:pt>
                <c:pt idx="6">
                  <c:v>0.45902777777777781</c:v>
                </c:pt>
                <c:pt idx="7">
                  <c:v>0.4770833333333333</c:v>
                </c:pt>
                <c:pt idx="8">
                  <c:v>0.50069444444444444</c:v>
                </c:pt>
                <c:pt idx="9">
                  <c:v>0.52361111111111114</c:v>
                </c:pt>
              </c:numCache>
            </c:numRef>
          </c:xVal>
          <c:yVal>
            <c:numRef>
              <c:f>Sheet1!$I$1:$I$10</c:f>
              <c:numCache>
                <c:formatCode>_(* #,##0.0_);_(* \(#,##0.0\);_(* "-"?_);_(@_)</c:formatCode>
                <c:ptCount val="10"/>
                <c:pt idx="0">
                  <c:v>20.162224797219004</c:v>
                </c:pt>
                <c:pt idx="1">
                  <c:v>20.741599073001158</c:v>
                </c:pt>
                <c:pt idx="2">
                  <c:v>21.90034762456547</c:v>
                </c:pt>
                <c:pt idx="3">
                  <c:v>22.827346465816916</c:v>
                </c:pt>
                <c:pt idx="4">
                  <c:v>26.187717265353417</c:v>
                </c:pt>
                <c:pt idx="5">
                  <c:v>28.621089223638471</c:v>
                </c:pt>
                <c:pt idx="6">
                  <c:v>38.35457705677868</c:v>
                </c:pt>
                <c:pt idx="7">
                  <c:v>46.349942062572424</c:v>
                </c:pt>
                <c:pt idx="8">
                  <c:v>54.345307068366168</c:v>
                </c:pt>
                <c:pt idx="9">
                  <c:v>59.096176129779835</c:v>
                </c:pt>
              </c:numCache>
            </c:numRef>
          </c:yVal>
          <c:smooth val="0"/>
          <c:extLst xmlns:c16r2="http://schemas.microsoft.com/office/drawing/2015/06/chart">
            <c:ext xmlns:c16="http://schemas.microsoft.com/office/drawing/2014/chart" uri="{C3380CC4-5D6E-409C-BE32-E72D297353CC}">
              <c16:uniqueId val="{00000000-3FC7-42D6-9BAF-F5F656E82DE3}"/>
            </c:ext>
          </c:extLst>
        </c:ser>
        <c:dLbls>
          <c:showLegendKey val="0"/>
          <c:showVal val="0"/>
          <c:showCatName val="0"/>
          <c:showSerName val="0"/>
          <c:showPercent val="0"/>
          <c:showBubbleSize val="0"/>
        </c:dLbls>
        <c:axId val="288594400"/>
        <c:axId val="288595488"/>
      </c:scatterChart>
      <c:valAx>
        <c:axId val="288594400"/>
        <c:scaling>
          <c:orientation val="minMax"/>
        </c:scaling>
        <c:delete val="0"/>
        <c:axPos val="b"/>
        <c:majorGridlines>
          <c:spPr>
            <a:ln w="9525" cap="flat" cmpd="sng" algn="ctr">
              <a:solidFill>
                <a:schemeClr val="tx1">
                  <a:lumMod val="15000"/>
                  <a:lumOff val="85000"/>
                </a:schemeClr>
              </a:solidFill>
              <a:round/>
            </a:ln>
            <a:effectLst/>
          </c:spPr>
        </c:majorGridlines>
        <c:numFmt formatCode="h:mm\ AM/PM"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8595488"/>
        <c:crosses val="autoZero"/>
        <c:crossBetween val="midCat"/>
      </c:valAx>
      <c:valAx>
        <c:axId val="288595488"/>
        <c:scaling>
          <c:orientation val="minMax"/>
        </c:scaling>
        <c:delete val="0"/>
        <c:axPos val="l"/>
        <c:majorGridlines>
          <c:spPr>
            <a:ln w="9525" cap="flat" cmpd="sng" algn="ctr">
              <a:solidFill>
                <a:schemeClr val="tx1">
                  <a:lumMod val="15000"/>
                  <a:lumOff val="85000"/>
                </a:schemeClr>
              </a:solidFill>
              <a:round/>
            </a:ln>
            <a:effectLst/>
          </c:spPr>
        </c:majorGridlines>
        <c:numFmt formatCode="_(* #,##0.0_);_(* \(#,##0.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8594400"/>
        <c:crosses val="autoZero"/>
        <c:crossBetween val="midCat"/>
      </c:valAx>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plotArea>
    <c:plotVisOnly val="1"/>
    <c:dispBlanksAs val="gap"/>
    <c:showDLblsOverMax val="0"/>
  </c:chart>
  <c:spPr>
    <a:solidFill>
      <a:schemeClr val="bg1">
        <a:lumMod val="85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a:t>Scatter plot - parking lot 02</a:t>
            </a:r>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xVal>
            <c:numRef>
              <c:f>Sheet2!$J$1:$J$10</c:f>
              <c:numCache>
                <c:formatCode>h:mm:ss\ AM/PM</c:formatCode>
                <c:ptCount val="10"/>
                <c:pt idx="0">
                  <c:v>0.33402777777777781</c:v>
                </c:pt>
                <c:pt idx="1">
                  <c:v>0.3520833333333333</c:v>
                </c:pt>
                <c:pt idx="2">
                  <c:v>0.3756944444444445</c:v>
                </c:pt>
                <c:pt idx="3">
                  <c:v>0.39374999999999999</c:v>
                </c:pt>
                <c:pt idx="4">
                  <c:v>0.41736111111111113</c:v>
                </c:pt>
                <c:pt idx="5">
                  <c:v>0.43541666666666662</c:v>
                </c:pt>
                <c:pt idx="6">
                  <c:v>0.45902777777777781</c:v>
                </c:pt>
                <c:pt idx="7">
                  <c:v>0.4770833333333333</c:v>
                </c:pt>
                <c:pt idx="8">
                  <c:v>0.50069444444444444</c:v>
                </c:pt>
                <c:pt idx="9">
                  <c:v>0.52361111111111114</c:v>
                </c:pt>
              </c:numCache>
            </c:numRef>
          </c:xVal>
          <c:yVal>
            <c:numRef>
              <c:f>Sheet2!$K$1:$K$10</c:f>
              <c:numCache>
                <c:formatCode>_(* #,##0.0_);_(* \(#,##0.0\);_(* "-"?_);_(@_)</c:formatCode>
                <c:ptCount val="10"/>
                <c:pt idx="0">
                  <c:v>29.198966408268735</c:v>
                </c:pt>
                <c:pt idx="1">
                  <c:v>30.232558139534884</c:v>
                </c:pt>
                <c:pt idx="2">
                  <c:v>32.041343669250644</c:v>
                </c:pt>
                <c:pt idx="3">
                  <c:v>40.568475452196381</c:v>
                </c:pt>
                <c:pt idx="4">
                  <c:v>54.521963824289408</c:v>
                </c:pt>
                <c:pt idx="5">
                  <c:v>64.082687338501287</c:v>
                </c:pt>
                <c:pt idx="6">
                  <c:v>84.496124031007753</c:v>
                </c:pt>
                <c:pt idx="7">
                  <c:v>94.832041343669246</c:v>
                </c:pt>
                <c:pt idx="8">
                  <c:v>100</c:v>
                </c:pt>
                <c:pt idx="9">
                  <c:v>100</c:v>
                </c:pt>
              </c:numCache>
            </c:numRef>
          </c:yVal>
          <c:smooth val="0"/>
          <c:extLst xmlns:c16r2="http://schemas.microsoft.com/office/drawing/2015/06/chart">
            <c:ext xmlns:c16="http://schemas.microsoft.com/office/drawing/2014/chart" uri="{C3380CC4-5D6E-409C-BE32-E72D297353CC}">
              <c16:uniqueId val="{00000000-A0D5-4811-A7B2-55BFEBA83ADF}"/>
            </c:ext>
          </c:extLst>
        </c:ser>
        <c:dLbls>
          <c:showLegendKey val="0"/>
          <c:showVal val="0"/>
          <c:showCatName val="0"/>
          <c:showSerName val="0"/>
          <c:showPercent val="0"/>
          <c:showBubbleSize val="0"/>
        </c:dLbls>
        <c:axId val="288597120"/>
        <c:axId val="288602560"/>
      </c:scatterChart>
      <c:valAx>
        <c:axId val="288597120"/>
        <c:scaling>
          <c:orientation val="minMax"/>
        </c:scaling>
        <c:delete val="0"/>
        <c:axPos val="b"/>
        <c:majorGridlines>
          <c:spPr>
            <a:ln w="9525" cap="flat" cmpd="sng" algn="ctr">
              <a:solidFill>
                <a:schemeClr val="tx1">
                  <a:lumMod val="15000"/>
                  <a:lumOff val="85000"/>
                </a:schemeClr>
              </a:solidFill>
              <a:round/>
            </a:ln>
            <a:effectLst/>
          </c:spPr>
        </c:majorGridlines>
        <c:numFmt formatCode="h:mm:ss\ AM/PM"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8602560"/>
        <c:crosses val="autoZero"/>
        <c:crossBetween val="midCat"/>
      </c:valAx>
      <c:valAx>
        <c:axId val="288602560"/>
        <c:scaling>
          <c:orientation val="minMax"/>
        </c:scaling>
        <c:delete val="0"/>
        <c:axPos val="l"/>
        <c:majorGridlines>
          <c:spPr>
            <a:ln w="9525" cap="flat" cmpd="sng" algn="ctr">
              <a:solidFill>
                <a:schemeClr val="tx1">
                  <a:lumMod val="15000"/>
                  <a:lumOff val="85000"/>
                </a:schemeClr>
              </a:solidFill>
              <a:round/>
            </a:ln>
            <a:effectLst/>
          </c:spPr>
        </c:majorGridlines>
        <c:numFmt formatCode="_(* #,##0.0_);_(* \(#,##0.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8597120"/>
        <c:crosses val="autoZero"/>
        <c:crossBetween val="midCat"/>
      </c:valAx>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plotArea>
    <c:plotVisOnly val="1"/>
    <c:dispBlanksAs val="gap"/>
    <c:showDLblsOverMax val="0"/>
  </c:chart>
  <c:spPr>
    <a:solidFill>
      <a:schemeClr val="bg1">
        <a:lumMod val="85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a:t>Scatter plot - parking lot</a:t>
            </a:r>
            <a:r>
              <a:rPr lang="en-US" sz="2000" baseline="0"/>
              <a:t> 03</a:t>
            </a:r>
            <a:endParaRPr lang="en-US" sz="2000"/>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xVal>
            <c:numRef>
              <c:f>Sheet3!$I$1:$I$10</c:f>
              <c:numCache>
                <c:formatCode>h:mm\ AM/PM</c:formatCode>
                <c:ptCount val="10"/>
                <c:pt idx="0">
                  <c:v>0.33402777777777781</c:v>
                </c:pt>
                <c:pt idx="1">
                  <c:v>0.33819444444444446</c:v>
                </c:pt>
                <c:pt idx="2">
                  <c:v>0.3756944444444445</c:v>
                </c:pt>
                <c:pt idx="3">
                  <c:v>0.39374999999999999</c:v>
                </c:pt>
                <c:pt idx="4">
                  <c:v>0.41736111111111113</c:v>
                </c:pt>
                <c:pt idx="5">
                  <c:v>0.43541666666666662</c:v>
                </c:pt>
                <c:pt idx="6">
                  <c:v>0.45902777777777781</c:v>
                </c:pt>
                <c:pt idx="7">
                  <c:v>0.4770833333333333</c:v>
                </c:pt>
                <c:pt idx="8">
                  <c:v>0.50069444444444444</c:v>
                </c:pt>
                <c:pt idx="9">
                  <c:v>0.52361111111111114</c:v>
                </c:pt>
              </c:numCache>
            </c:numRef>
          </c:xVal>
          <c:yVal>
            <c:numRef>
              <c:f>Sheet3!$J$1:$J$10</c:f>
              <c:numCache>
                <c:formatCode>_(* #,##0.0_);_(* \(#,##0.0\);_(* "-"?_);_(@_)</c:formatCode>
                <c:ptCount val="10"/>
                <c:pt idx="0">
                  <c:v>2.1775544388609713</c:v>
                </c:pt>
                <c:pt idx="1">
                  <c:v>2.3450586264656614</c:v>
                </c:pt>
                <c:pt idx="2">
                  <c:v>4.4388609715242877</c:v>
                </c:pt>
                <c:pt idx="3">
                  <c:v>5.7788944723618094</c:v>
                </c:pt>
                <c:pt idx="4">
                  <c:v>12.89782244556114</c:v>
                </c:pt>
                <c:pt idx="5">
                  <c:v>22.278056951423785</c:v>
                </c:pt>
                <c:pt idx="6">
                  <c:v>43.048576214405358</c:v>
                </c:pt>
                <c:pt idx="7">
                  <c:v>62.060301507537687</c:v>
                </c:pt>
                <c:pt idx="8">
                  <c:v>82.998324958123959</c:v>
                </c:pt>
                <c:pt idx="9">
                  <c:v>99.832495812395308</c:v>
                </c:pt>
              </c:numCache>
            </c:numRef>
          </c:yVal>
          <c:smooth val="0"/>
          <c:extLst xmlns:c16r2="http://schemas.microsoft.com/office/drawing/2015/06/chart">
            <c:ext xmlns:c16="http://schemas.microsoft.com/office/drawing/2014/chart" uri="{C3380CC4-5D6E-409C-BE32-E72D297353CC}">
              <c16:uniqueId val="{00000000-244C-4DB7-8607-271685E4CFA0}"/>
            </c:ext>
          </c:extLst>
        </c:ser>
        <c:dLbls>
          <c:showLegendKey val="0"/>
          <c:showVal val="0"/>
          <c:showCatName val="0"/>
          <c:showSerName val="0"/>
          <c:showPercent val="0"/>
          <c:showBubbleSize val="0"/>
        </c:dLbls>
        <c:axId val="288598752"/>
        <c:axId val="288599840"/>
      </c:scatterChart>
      <c:valAx>
        <c:axId val="288598752"/>
        <c:scaling>
          <c:orientation val="minMax"/>
        </c:scaling>
        <c:delete val="0"/>
        <c:axPos val="b"/>
        <c:majorGridlines>
          <c:spPr>
            <a:ln w="9525" cap="flat" cmpd="sng" algn="ctr">
              <a:solidFill>
                <a:schemeClr val="tx1">
                  <a:lumMod val="15000"/>
                  <a:lumOff val="85000"/>
                </a:schemeClr>
              </a:solidFill>
              <a:round/>
            </a:ln>
            <a:effectLst/>
          </c:spPr>
        </c:majorGridlines>
        <c:numFmt formatCode="h:mm\ AM/PM"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8599840"/>
        <c:crosses val="autoZero"/>
        <c:crossBetween val="midCat"/>
      </c:valAx>
      <c:valAx>
        <c:axId val="288599840"/>
        <c:scaling>
          <c:orientation val="minMax"/>
        </c:scaling>
        <c:delete val="0"/>
        <c:axPos val="l"/>
        <c:majorGridlines>
          <c:spPr>
            <a:ln w="9525" cap="flat" cmpd="sng" algn="ctr">
              <a:solidFill>
                <a:schemeClr val="tx1">
                  <a:lumMod val="15000"/>
                  <a:lumOff val="85000"/>
                </a:schemeClr>
              </a:solidFill>
              <a:round/>
            </a:ln>
            <a:effectLst/>
          </c:spPr>
        </c:majorGridlines>
        <c:numFmt formatCode="_(* #,##0.0_);_(* \(#,##0.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8598752"/>
        <c:crosses val="autoZero"/>
        <c:crossBetween val="midCat"/>
      </c:valAx>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plotArea>
    <c:plotVisOnly val="1"/>
    <c:dispBlanksAs val="gap"/>
    <c:showDLblsOverMax val="0"/>
  </c:chart>
  <c:spPr>
    <a:solidFill>
      <a:schemeClr val="bg1">
        <a:lumMod val="85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a:t>Scatter plot - parking lot 05</a:t>
            </a:r>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xVal>
            <c:numRef>
              <c:f>sheet5!$I$1:$I$10</c:f>
              <c:numCache>
                <c:formatCode>h:mm:ss\ AM/PM</c:formatCode>
                <c:ptCount val="10"/>
                <c:pt idx="0">
                  <c:v>0.33402777777777781</c:v>
                </c:pt>
                <c:pt idx="1">
                  <c:v>0.3520833333333333</c:v>
                </c:pt>
                <c:pt idx="2">
                  <c:v>0.3756944444444445</c:v>
                </c:pt>
                <c:pt idx="3">
                  <c:v>0.39374999999999999</c:v>
                </c:pt>
                <c:pt idx="4">
                  <c:v>0.41736111111111113</c:v>
                </c:pt>
                <c:pt idx="5">
                  <c:v>0.43541666666666662</c:v>
                </c:pt>
                <c:pt idx="6">
                  <c:v>0.45902777777777781</c:v>
                </c:pt>
                <c:pt idx="7">
                  <c:v>0.4770833333333333</c:v>
                </c:pt>
                <c:pt idx="8">
                  <c:v>0.50069444444444444</c:v>
                </c:pt>
                <c:pt idx="9">
                  <c:v>0.52361111111111114</c:v>
                </c:pt>
              </c:numCache>
            </c:numRef>
          </c:xVal>
          <c:yVal>
            <c:numRef>
              <c:f>sheet5!$J$1:$J$10</c:f>
              <c:numCache>
                <c:formatCode>_(* #,##0.0_);_(* \(#,##0.0\);_(* "-"?_);_(@_)</c:formatCode>
                <c:ptCount val="10"/>
                <c:pt idx="0">
                  <c:v>8.7234042553191493</c:v>
                </c:pt>
                <c:pt idx="1">
                  <c:v>8.9361702127659566</c:v>
                </c:pt>
                <c:pt idx="2">
                  <c:v>8.9361702127659566</c:v>
                </c:pt>
                <c:pt idx="3">
                  <c:v>9.1489361702127656</c:v>
                </c:pt>
                <c:pt idx="4">
                  <c:v>10.638297872340425</c:v>
                </c:pt>
                <c:pt idx="5">
                  <c:v>14.25531914893617</c:v>
                </c:pt>
                <c:pt idx="6">
                  <c:v>20.851063829787233</c:v>
                </c:pt>
                <c:pt idx="7">
                  <c:v>22.340425531914892</c:v>
                </c:pt>
                <c:pt idx="8">
                  <c:v>26.808510638297872</c:v>
                </c:pt>
                <c:pt idx="9">
                  <c:v>28.723404255319149</c:v>
                </c:pt>
              </c:numCache>
            </c:numRef>
          </c:yVal>
          <c:smooth val="0"/>
          <c:extLst xmlns:c16r2="http://schemas.microsoft.com/office/drawing/2015/06/chart">
            <c:ext xmlns:c16="http://schemas.microsoft.com/office/drawing/2014/chart" uri="{C3380CC4-5D6E-409C-BE32-E72D297353CC}">
              <c16:uniqueId val="{00000000-7931-44CC-9305-7095AB17ECCE}"/>
            </c:ext>
          </c:extLst>
        </c:ser>
        <c:dLbls>
          <c:showLegendKey val="0"/>
          <c:showVal val="0"/>
          <c:showCatName val="0"/>
          <c:showSerName val="0"/>
          <c:showPercent val="0"/>
          <c:showBubbleSize val="0"/>
        </c:dLbls>
        <c:axId val="288588960"/>
        <c:axId val="286341248"/>
      </c:scatterChart>
      <c:valAx>
        <c:axId val="288588960"/>
        <c:scaling>
          <c:orientation val="minMax"/>
        </c:scaling>
        <c:delete val="0"/>
        <c:axPos val="b"/>
        <c:majorGridlines>
          <c:spPr>
            <a:ln w="9525" cap="flat" cmpd="sng" algn="ctr">
              <a:solidFill>
                <a:schemeClr val="tx1">
                  <a:lumMod val="15000"/>
                  <a:lumOff val="85000"/>
                </a:schemeClr>
              </a:solidFill>
              <a:round/>
            </a:ln>
            <a:effectLst/>
          </c:spPr>
        </c:majorGridlines>
        <c:numFmt formatCode="h:mm:ss\ AM/PM"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6341248"/>
        <c:crosses val="autoZero"/>
        <c:crossBetween val="midCat"/>
      </c:valAx>
      <c:valAx>
        <c:axId val="286341248"/>
        <c:scaling>
          <c:orientation val="minMax"/>
        </c:scaling>
        <c:delete val="0"/>
        <c:axPos val="l"/>
        <c:majorGridlines>
          <c:spPr>
            <a:ln w="9525" cap="flat" cmpd="sng" algn="ctr">
              <a:solidFill>
                <a:schemeClr val="tx1">
                  <a:lumMod val="15000"/>
                  <a:lumOff val="85000"/>
                </a:schemeClr>
              </a:solidFill>
              <a:round/>
            </a:ln>
            <a:effectLst/>
          </c:spPr>
        </c:majorGridlines>
        <c:numFmt formatCode="_(* #,##0.0_);_(* \(#,##0.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8588960"/>
        <c:crosses val="autoZero"/>
        <c:crossBetween val="midCat"/>
      </c:valAx>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plotArea>
    <c:plotVisOnly val="1"/>
    <c:dispBlanksAs val="gap"/>
    <c:showDLblsOverMax val="0"/>
  </c:chart>
  <c:spPr>
    <a:solidFill>
      <a:schemeClr val="bg1">
        <a:lumMod val="85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D312D-F067-4F99-B4E2-0AAC5FD6CAB7}" type="datetimeFigureOut">
              <a:rPr lang="en-US" smtClean="0"/>
              <a:t>12/24/2020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DBA1B7-53BD-4F8C-9395-8A840B8B7E82}" type="slidenum">
              <a:rPr lang="en-US" smtClean="0"/>
              <a:t>‹#›</a:t>
            </a:fld>
            <a:endParaRPr lang="en-US"/>
          </a:p>
        </p:txBody>
      </p:sp>
    </p:spTree>
    <p:extLst>
      <p:ext uri="{BB962C8B-B14F-4D97-AF65-F5344CB8AC3E}">
        <p14:creationId xmlns:p14="http://schemas.microsoft.com/office/powerpoint/2010/main" val="3419380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Parking is a city resource that should not be taken for granted. Besides managing the street, parking also allows access to pick-up, delivery and emergency services.</a:t>
            </a:r>
          </a:p>
          <a:p>
            <a:pPr marL="0" indent="0">
              <a:buNone/>
            </a:pPr>
            <a:r>
              <a:rPr lang="en-US" dirty="0" smtClean="0"/>
              <a:t>If parking were made easy, it would allow for ease of access to recreational facilities and access to nature. People would neither prefer cycling nor walking over use of cars, which would also contribute to time management.</a:t>
            </a:r>
          </a:p>
          <a:p>
            <a:pPr marL="0" indent="0">
              <a:buNone/>
            </a:pPr>
            <a:r>
              <a:rPr lang="en-US" dirty="0" smtClean="0"/>
              <a:t>To better utilize parking space, we are going to use data from a specific city to determine whether it is sensible to invest in infrastructure that will help control parking space in the different parking lots.</a:t>
            </a:r>
          </a:p>
          <a:p>
            <a:endParaRPr lang="en-US" dirty="0" smtClean="0"/>
          </a:p>
        </p:txBody>
      </p:sp>
      <p:sp>
        <p:nvSpPr>
          <p:cNvPr id="4" name="Slide Number Placeholder 3"/>
          <p:cNvSpPr>
            <a:spLocks noGrp="1"/>
          </p:cNvSpPr>
          <p:nvPr>
            <p:ph type="sldNum" sz="quarter" idx="10"/>
          </p:nvPr>
        </p:nvSpPr>
        <p:spPr/>
        <p:txBody>
          <a:bodyPr/>
          <a:lstStyle/>
          <a:p>
            <a:fld id="{2ADBA1B7-53BD-4F8C-9395-8A840B8B7E82}" type="slidenum">
              <a:rPr lang="en-US" smtClean="0"/>
              <a:t>2</a:t>
            </a:fld>
            <a:endParaRPr lang="en-US"/>
          </a:p>
        </p:txBody>
      </p:sp>
    </p:spTree>
    <p:extLst>
      <p:ext uri="{BB962C8B-B14F-4D97-AF65-F5344CB8AC3E}">
        <p14:creationId xmlns:p14="http://schemas.microsoft.com/office/powerpoint/2010/main" val="2147333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calculate the occupancy rate, we are going to divide</a:t>
            </a:r>
            <a:r>
              <a:rPr lang="en-US" baseline="0" dirty="0" smtClean="0"/>
              <a:t> the lot occupancy by the lot capacity from the data we’ve been given and then multiply the result by 100. the percentage arrived at should be rounded off to one decimal place. From what we calculated, w</a:t>
            </a:r>
            <a:r>
              <a:rPr lang="en-US" dirty="0" smtClean="0"/>
              <a:t>e realized</a:t>
            </a:r>
            <a:r>
              <a:rPr lang="en-US" baseline="0" dirty="0" smtClean="0"/>
              <a:t> that we</a:t>
            </a:r>
            <a:r>
              <a:rPr lang="en-US" dirty="0" smtClean="0"/>
              <a:t> have a relatively high median occupancy rate</a:t>
            </a:r>
            <a:r>
              <a:rPr lang="en-US" baseline="0" dirty="0" smtClean="0"/>
              <a:t> during the weekdays than the weekend. The highest median occupancy rate experienced over the weekdays is 92% while that over the weekend is 73%. There are some days during the weekdays that seemed to have approximately the same median occupancy rate which was ranging between 91% and 92%. Saturday has a median occupancy rate of 73% while Sunday has a median occupancy rate of 55%. From the data we have prepared, we are going to prepare box plots for each day of the week.</a:t>
            </a:r>
            <a:endParaRPr lang="en-US" dirty="0"/>
          </a:p>
        </p:txBody>
      </p:sp>
      <p:sp>
        <p:nvSpPr>
          <p:cNvPr id="4" name="Slide Number Placeholder 3"/>
          <p:cNvSpPr>
            <a:spLocks noGrp="1"/>
          </p:cNvSpPr>
          <p:nvPr>
            <p:ph type="sldNum" sz="quarter" idx="10"/>
          </p:nvPr>
        </p:nvSpPr>
        <p:spPr/>
        <p:txBody>
          <a:bodyPr/>
          <a:lstStyle/>
          <a:p>
            <a:fld id="{2ADBA1B7-53BD-4F8C-9395-8A840B8B7E82}" type="slidenum">
              <a:rPr lang="en-US" smtClean="0"/>
              <a:t>3</a:t>
            </a:fld>
            <a:endParaRPr lang="en-US"/>
          </a:p>
        </p:txBody>
      </p:sp>
    </p:spTree>
    <p:extLst>
      <p:ext uri="{BB962C8B-B14F-4D97-AF65-F5344CB8AC3E}">
        <p14:creationId xmlns:p14="http://schemas.microsoft.com/office/powerpoint/2010/main" val="2287390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box and whisker plots above shows occupancy rate for Sunday and Monday respectively. The descriptive statistics for these days are as follows: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Sunday </a:t>
            </a:r>
            <a:r>
              <a:rPr lang="en-US" sz="1200" kern="1200" dirty="0" smtClean="0">
                <a:solidFill>
                  <a:schemeClr val="tx1"/>
                </a:solidFill>
                <a:effectLst/>
                <a:latin typeface="+mn-lt"/>
                <a:ea typeface="+mn-ea"/>
                <a:cs typeface="+mn-cs"/>
              </a:rPr>
              <a:t>– we had a sample size of 18</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 54.7</a:t>
            </a:r>
          </a:p>
          <a:p>
            <a:r>
              <a:rPr lang="en-US" sz="1200" kern="1200" dirty="0" smtClean="0">
                <a:solidFill>
                  <a:schemeClr val="tx1"/>
                </a:solidFill>
                <a:effectLst/>
                <a:latin typeface="+mn-lt"/>
                <a:ea typeface="+mn-ea"/>
                <a:cs typeface="+mn-cs"/>
              </a:rPr>
              <a:t>Minimum = 20.2</a:t>
            </a:r>
          </a:p>
          <a:p>
            <a:r>
              <a:rPr lang="en-US" sz="1200" kern="1200" dirty="0" smtClean="0">
                <a:solidFill>
                  <a:schemeClr val="tx1"/>
                </a:solidFill>
                <a:effectLst/>
                <a:latin typeface="+mn-lt"/>
                <a:ea typeface="+mn-ea"/>
                <a:cs typeface="+mn-cs"/>
              </a:rPr>
              <a:t>Maximum = 75.9</a:t>
            </a:r>
          </a:p>
          <a:p>
            <a:r>
              <a:rPr lang="en-US" sz="1200" kern="1200" dirty="0" smtClean="0">
                <a:solidFill>
                  <a:schemeClr val="tx1"/>
                </a:solidFill>
                <a:effectLst/>
                <a:latin typeface="+mn-lt"/>
                <a:ea typeface="+mn-ea"/>
                <a:cs typeface="+mn-cs"/>
              </a:rPr>
              <a:t>First quartile = 25.4</a:t>
            </a:r>
          </a:p>
          <a:p>
            <a:r>
              <a:rPr lang="en-US" sz="1200" kern="1200" dirty="0" smtClean="0">
                <a:solidFill>
                  <a:schemeClr val="tx1"/>
                </a:solidFill>
                <a:effectLst/>
                <a:latin typeface="+mn-lt"/>
                <a:ea typeface="+mn-ea"/>
                <a:cs typeface="+mn-cs"/>
              </a:rPr>
              <a:t>Third quartile = 69.8</a:t>
            </a:r>
          </a:p>
          <a:p>
            <a:r>
              <a:rPr lang="en-US" sz="1200" kern="1200" dirty="0" smtClean="0">
                <a:solidFill>
                  <a:schemeClr val="tx1"/>
                </a:solidFill>
                <a:effectLst/>
                <a:latin typeface="+mn-lt"/>
                <a:ea typeface="+mn-ea"/>
                <a:cs typeface="+mn-cs"/>
              </a:rPr>
              <a:t>Interquartile range = 44.5</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Monday</a:t>
            </a:r>
            <a:r>
              <a:rPr lang="en-US" sz="1200" kern="1200" dirty="0" smtClean="0">
                <a:solidFill>
                  <a:schemeClr val="tx1"/>
                </a:solidFill>
                <a:effectLst/>
                <a:latin typeface="+mn-lt"/>
                <a:ea typeface="+mn-ea"/>
                <a:cs typeface="+mn-cs"/>
              </a:rPr>
              <a:t> – we had a sample size of 18</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 92.2</a:t>
            </a:r>
          </a:p>
          <a:p>
            <a:r>
              <a:rPr lang="en-US" sz="1200" kern="1200" dirty="0" smtClean="0">
                <a:solidFill>
                  <a:schemeClr val="tx1"/>
                </a:solidFill>
                <a:effectLst/>
                <a:latin typeface="+mn-lt"/>
                <a:ea typeface="+mn-ea"/>
                <a:cs typeface="+mn-cs"/>
              </a:rPr>
              <a:t>Minimum = 42.1</a:t>
            </a:r>
          </a:p>
          <a:p>
            <a:r>
              <a:rPr lang="en-US" sz="1200" kern="1200" dirty="0" smtClean="0">
                <a:solidFill>
                  <a:schemeClr val="tx1"/>
                </a:solidFill>
                <a:effectLst/>
                <a:latin typeface="+mn-lt"/>
                <a:ea typeface="+mn-ea"/>
                <a:cs typeface="+mn-cs"/>
              </a:rPr>
              <a:t>Maximum = 99.9</a:t>
            </a:r>
          </a:p>
          <a:p>
            <a:r>
              <a:rPr lang="en-US" sz="1200" kern="1200" dirty="0" smtClean="0">
                <a:solidFill>
                  <a:schemeClr val="tx1"/>
                </a:solidFill>
                <a:effectLst/>
                <a:latin typeface="+mn-lt"/>
                <a:ea typeface="+mn-ea"/>
                <a:cs typeface="+mn-cs"/>
              </a:rPr>
              <a:t>First quartile = 75.5</a:t>
            </a:r>
          </a:p>
          <a:p>
            <a:r>
              <a:rPr lang="en-US" sz="1200" kern="1200" dirty="0" smtClean="0">
                <a:solidFill>
                  <a:schemeClr val="tx1"/>
                </a:solidFill>
                <a:effectLst/>
                <a:latin typeface="+mn-lt"/>
                <a:ea typeface="+mn-ea"/>
                <a:cs typeface="+mn-cs"/>
              </a:rPr>
              <a:t>Third quartile = 98.9</a:t>
            </a:r>
          </a:p>
          <a:p>
            <a:r>
              <a:rPr lang="en-US" sz="1200" kern="1200" dirty="0" smtClean="0">
                <a:solidFill>
                  <a:schemeClr val="tx1"/>
                </a:solidFill>
                <a:effectLst/>
                <a:latin typeface="+mn-lt"/>
                <a:ea typeface="+mn-ea"/>
                <a:cs typeface="+mn-cs"/>
              </a:rPr>
              <a:t>Interquartile range = 23.6</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box plot for both Sunday and Monday are skewed to the left. Sunday has a more scattered data because the box plot shows a wider distribution.</a:t>
            </a:r>
          </a:p>
          <a:p>
            <a:endParaRPr lang="en-US" dirty="0"/>
          </a:p>
        </p:txBody>
      </p:sp>
      <p:sp>
        <p:nvSpPr>
          <p:cNvPr id="4" name="Slide Number Placeholder 3"/>
          <p:cNvSpPr>
            <a:spLocks noGrp="1"/>
          </p:cNvSpPr>
          <p:nvPr>
            <p:ph type="sldNum" sz="quarter" idx="10"/>
          </p:nvPr>
        </p:nvSpPr>
        <p:spPr/>
        <p:txBody>
          <a:bodyPr/>
          <a:lstStyle/>
          <a:p>
            <a:fld id="{2ADBA1B7-53BD-4F8C-9395-8A840B8B7E82}" type="slidenum">
              <a:rPr lang="en-US" smtClean="0"/>
              <a:t>4</a:t>
            </a:fld>
            <a:endParaRPr lang="en-US"/>
          </a:p>
        </p:txBody>
      </p:sp>
    </p:spTree>
    <p:extLst>
      <p:ext uri="{BB962C8B-B14F-4D97-AF65-F5344CB8AC3E}">
        <p14:creationId xmlns:p14="http://schemas.microsoft.com/office/powerpoint/2010/main" val="951264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box and whisker plots above shows occupancy rate for Tuesday and Wednesday respectively. The descriptive statistics for these days are as follows: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Tuesday </a:t>
            </a:r>
            <a:r>
              <a:rPr lang="en-US" sz="1200" kern="1200" dirty="0" smtClean="0">
                <a:solidFill>
                  <a:schemeClr val="tx1"/>
                </a:solidFill>
                <a:effectLst/>
                <a:latin typeface="+mn-lt"/>
                <a:ea typeface="+mn-ea"/>
                <a:cs typeface="+mn-cs"/>
              </a:rPr>
              <a:t>– we had a sample size of 18</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 91.7</a:t>
            </a:r>
          </a:p>
          <a:p>
            <a:r>
              <a:rPr lang="en-US" sz="1200" kern="1200" dirty="0" smtClean="0">
                <a:solidFill>
                  <a:schemeClr val="tx1"/>
                </a:solidFill>
                <a:effectLst/>
                <a:latin typeface="+mn-lt"/>
                <a:ea typeface="+mn-ea"/>
                <a:cs typeface="+mn-cs"/>
              </a:rPr>
              <a:t>Minimum = 37.2</a:t>
            </a:r>
          </a:p>
          <a:p>
            <a:r>
              <a:rPr lang="en-US" sz="1200" kern="1200" dirty="0" smtClean="0">
                <a:solidFill>
                  <a:schemeClr val="tx1"/>
                </a:solidFill>
                <a:effectLst/>
                <a:latin typeface="+mn-lt"/>
                <a:ea typeface="+mn-ea"/>
                <a:cs typeface="+mn-cs"/>
              </a:rPr>
              <a:t>Maximum = 97.3</a:t>
            </a:r>
          </a:p>
          <a:p>
            <a:r>
              <a:rPr lang="en-US" sz="1200" kern="1200" dirty="0" smtClean="0">
                <a:solidFill>
                  <a:schemeClr val="tx1"/>
                </a:solidFill>
                <a:effectLst/>
                <a:latin typeface="+mn-lt"/>
                <a:ea typeface="+mn-ea"/>
                <a:cs typeface="+mn-cs"/>
              </a:rPr>
              <a:t>First quartile = 71.1</a:t>
            </a:r>
          </a:p>
          <a:p>
            <a:r>
              <a:rPr lang="en-US" sz="1200" kern="1200" dirty="0" smtClean="0">
                <a:solidFill>
                  <a:schemeClr val="tx1"/>
                </a:solidFill>
                <a:effectLst/>
                <a:latin typeface="+mn-lt"/>
                <a:ea typeface="+mn-ea"/>
                <a:cs typeface="+mn-cs"/>
              </a:rPr>
              <a:t>Third quartile = 96.8</a:t>
            </a:r>
          </a:p>
          <a:p>
            <a:r>
              <a:rPr lang="en-US" sz="1200" kern="1200" dirty="0" smtClean="0">
                <a:solidFill>
                  <a:schemeClr val="tx1"/>
                </a:solidFill>
                <a:effectLst/>
                <a:latin typeface="+mn-lt"/>
                <a:ea typeface="+mn-ea"/>
                <a:cs typeface="+mn-cs"/>
              </a:rPr>
              <a:t>Interquartile range = 25.7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Wednesday</a:t>
            </a:r>
            <a:r>
              <a:rPr lang="en-US" sz="1200" kern="1200" dirty="0" smtClean="0">
                <a:solidFill>
                  <a:schemeClr val="tx1"/>
                </a:solidFill>
                <a:effectLst/>
                <a:latin typeface="+mn-lt"/>
                <a:ea typeface="+mn-ea"/>
                <a:cs typeface="+mn-cs"/>
              </a:rPr>
              <a:t> – we had a sample size of 18</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 91.3</a:t>
            </a:r>
          </a:p>
          <a:p>
            <a:r>
              <a:rPr lang="en-US" sz="1200" kern="1200" dirty="0" smtClean="0">
                <a:solidFill>
                  <a:schemeClr val="tx1"/>
                </a:solidFill>
                <a:effectLst/>
                <a:latin typeface="+mn-lt"/>
                <a:ea typeface="+mn-ea"/>
                <a:cs typeface="+mn-cs"/>
              </a:rPr>
              <a:t>Minimum = 38.8</a:t>
            </a:r>
          </a:p>
          <a:p>
            <a:r>
              <a:rPr lang="en-US" sz="1200" kern="1200" dirty="0" smtClean="0">
                <a:solidFill>
                  <a:schemeClr val="tx1"/>
                </a:solidFill>
                <a:effectLst/>
                <a:latin typeface="+mn-lt"/>
                <a:ea typeface="+mn-ea"/>
                <a:cs typeface="+mn-cs"/>
              </a:rPr>
              <a:t>Maximum = 97.9</a:t>
            </a:r>
          </a:p>
          <a:p>
            <a:r>
              <a:rPr lang="en-US" sz="1200" kern="1200" dirty="0" smtClean="0">
                <a:solidFill>
                  <a:schemeClr val="tx1"/>
                </a:solidFill>
                <a:effectLst/>
                <a:latin typeface="+mn-lt"/>
                <a:ea typeface="+mn-ea"/>
                <a:cs typeface="+mn-cs"/>
              </a:rPr>
              <a:t>First quartile = 74.8</a:t>
            </a:r>
          </a:p>
          <a:p>
            <a:r>
              <a:rPr lang="en-US" sz="1200" kern="1200" dirty="0" smtClean="0">
                <a:solidFill>
                  <a:schemeClr val="tx1"/>
                </a:solidFill>
                <a:effectLst/>
                <a:latin typeface="+mn-lt"/>
                <a:ea typeface="+mn-ea"/>
                <a:cs typeface="+mn-cs"/>
              </a:rPr>
              <a:t>Third quartile = 96.9</a:t>
            </a:r>
          </a:p>
          <a:p>
            <a:r>
              <a:rPr lang="en-US" sz="1200" kern="1200" dirty="0" smtClean="0">
                <a:solidFill>
                  <a:schemeClr val="tx1"/>
                </a:solidFill>
                <a:effectLst/>
                <a:latin typeface="+mn-lt"/>
                <a:ea typeface="+mn-ea"/>
                <a:cs typeface="+mn-cs"/>
              </a:rPr>
              <a:t>Interquartile range = 22.1</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box plot for both Tuesday and Wednesday are skewed to the left. They show almost the same skewness.</a:t>
            </a:r>
          </a:p>
          <a:p>
            <a:endParaRPr lang="en-US" dirty="0"/>
          </a:p>
        </p:txBody>
      </p:sp>
      <p:sp>
        <p:nvSpPr>
          <p:cNvPr id="4" name="Slide Number Placeholder 3"/>
          <p:cNvSpPr>
            <a:spLocks noGrp="1"/>
          </p:cNvSpPr>
          <p:nvPr>
            <p:ph type="sldNum" sz="quarter" idx="10"/>
          </p:nvPr>
        </p:nvSpPr>
        <p:spPr/>
        <p:txBody>
          <a:bodyPr/>
          <a:lstStyle/>
          <a:p>
            <a:fld id="{2ADBA1B7-53BD-4F8C-9395-8A840B8B7E82}" type="slidenum">
              <a:rPr lang="en-US" smtClean="0"/>
              <a:t>5</a:t>
            </a:fld>
            <a:endParaRPr lang="en-US"/>
          </a:p>
        </p:txBody>
      </p:sp>
    </p:spTree>
    <p:extLst>
      <p:ext uri="{BB962C8B-B14F-4D97-AF65-F5344CB8AC3E}">
        <p14:creationId xmlns:p14="http://schemas.microsoft.com/office/powerpoint/2010/main" val="852811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box and whisker plots above shows occupancy rate for Thursday and Friday respectively. The descriptive statistics for these days are as follows: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Thursday </a:t>
            </a:r>
            <a:r>
              <a:rPr lang="en-US" sz="1200" kern="1200" dirty="0" smtClean="0">
                <a:solidFill>
                  <a:schemeClr val="tx1"/>
                </a:solidFill>
                <a:effectLst/>
                <a:latin typeface="+mn-lt"/>
                <a:ea typeface="+mn-ea"/>
                <a:cs typeface="+mn-cs"/>
              </a:rPr>
              <a:t>– we had a sample size of 18</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 91</a:t>
            </a:r>
          </a:p>
          <a:p>
            <a:r>
              <a:rPr lang="en-US" sz="1200" kern="1200" dirty="0" smtClean="0">
                <a:solidFill>
                  <a:schemeClr val="tx1"/>
                </a:solidFill>
                <a:effectLst/>
                <a:latin typeface="+mn-lt"/>
                <a:ea typeface="+mn-ea"/>
                <a:cs typeface="+mn-cs"/>
              </a:rPr>
              <a:t>Minimum = 40.2</a:t>
            </a:r>
          </a:p>
          <a:p>
            <a:r>
              <a:rPr lang="en-US" sz="1200" kern="1200" dirty="0" smtClean="0">
                <a:solidFill>
                  <a:schemeClr val="tx1"/>
                </a:solidFill>
                <a:effectLst/>
                <a:latin typeface="+mn-lt"/>
                <a:ea typeface="+mn-ea"/>
                <a:cs typeface="+mn-cs"/>
              </a:rPr>
              <a:t>Maximum = 98.1</a:t>
            </a:r>
          </a:p>
          <a:p>
            <a:r>
              <a:rPr lang="en-US" sz="1200" kern="1200" dirty="0" smtClean="0">
                <a:solidFill>
                  <a:schemeClr val="tx1"/>
                </a:solidFill>
                <a:effectLst/>
                <a:latin typeface="+mn-lt"/>
                <a:ea typeface="+mn-ea"/>
                <a:cs typeface="+mn-cs"/>
              </a:rPr>
              <a:t>First quartile = 77.9</a:t>
            </a:r>
          </a:p>
          <a:p>
            <a:r>
              <a:rPr lang="en-US" sz="1200" kern="1200" dirty="0" smtClean="0">
                <a:solidFill>
                  <a:schemeClr val="tx1"/>
                </a:solidFill>
                <a:effectLst/>
                <a:latin typeface="+mn-lt"/>
                <a:ea typeface="+mn-ea"/>
                <a:cs typeface="+mn-cs"/>
              </a:rPr>
              <a:t>Third quartile = 96.9</a:t>
            </a:r>
          </a:p>
          <a:p>
            <a:r>
              <a:rPr lang="en-US" sz="1200" kern="1200" dirty="0" smtClean="0">
                <a:solidFill>
                  <a:schemeClr val="tx1"/>
                </a:solidFill>
                <a:effectLst/>
                <a:latin typeface="+mn-lt"/>
                <a:ea typeface="+mn-ea"/>
                <a:cs typeface="+mn-cs"/>
              </a:rPr>
              <a:t>Interquartile range = 19.1</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Friday</a:t>
            </a:r>
            <a:r>
              <a:rPr lang="en-US" sz="1200" kern="1200" dirty="0" smtClean="0">
                <a:solidFill>
                  <a:schemeClr val="tx1"/>
                </a:solidFill>
                <a:effectLst/>
                <a:latin typeface="+mn-lt"/>
                <a:ea typeface="+mn-ea"/>
                <a:cs typeface="+mn-cs"/>
              </a:rPr>
              <a:t> – we had a sample size of 18</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 83.9</a:t>
            </a:r>
          </a:p>
          <a:p>
            <a:r>
              <a:rPr lang="en-US" sz="1200" kern="1200" dirty="0" smtClean="0">
                <a:solidFill>
                  <a:schemeClr val="tx1"/>
                </a:solidFill>
                <a:effectLst/>
                <a:latin typeface="+mn-lt"/>
                <a:ea typeface="+mn-ea"/>
                <a:cs typeface="+mn-cs"/>
              </a:rPr>
              <a:t>Minimum = 39.0</a:t>
            </a:r>
          </a:p>
          <a:p>
            <a:r>
              <a:rPr lang="en-US" sz="1200" kern="1200" dirty="0" smtClean="0">
                <a:solidFill>
                  <a:schemeClr val="tx1"/>
                </a:solidFill>
                <a:effectLst/>
                <a:latin typeface="+mn-lt"/>
                <a:ea typeface="+mn-ea"/>
                <a:cs typeface="+mn-cs"/>
              </a:rPr>
              <a:t>Maximum = 92.4</a:t>
            </a:r>
          </a:p>
          <a:p>
            <a:r>
              <a:rPr lang="en-US" sz="1200" kern="1200" dirty="0" smtClean="0">
                <a:solidFill>
                  <a:schemeClr val="tx1"/>
                </a:solidFill>
                <a:effectLst/>
                <a:latin typeface="+mn-lt"/>
                <a:ea typeface="+mn-ea"/>
                <a:cs typeface="+mn-cs"/>
              </a:rPr>
              <a:t>First quartile = 69.8</a:t>
            </a:r>
          </a:p>
          <a:p>
            <a:r>
              <a:rPr lang="en-US" sz="1200" kern="1200" dirty="0" smtClean="0">
                <a:solidFill>
                  <a:schemeClr val="tx1"/>
                </a:solidFill>
                <a:effectLst/>
                <a:latin typeface="+mn-lt"/>
                <a:ea typeface="+mn-ea"/>
                <a:cs typeface="+mn-cs"/>
              </a:rPr>
              <a:t>Third quartile = 90.4</a:t>
            </a:r>
          </a:p>
          <a:p>
            <a:r>
              <a:rPr lang="en-US" sz="1200" kern="1200" dirty="0" smtClean="0">
                <a:solidFill>
                  <a:schemeClr val="tx1"/>
                </a:solidFill>
                <a:effectLst/>
                <a:latin typeface="+mn-lt"/>
                <a:ea typeface="+mn-ea"/>
                <a:cs typeface="+mn-cs"/>
              </a:rPr>
              <a:t>Interquartile range = 20.6</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box plot for both Thursday and Friday are skewed to the left. They also show skewness that is almost the same.</a:t>
            </a:r>
          </a:p>
          <a:p>
            <a:endParaRPr lang="en-US" dirty="0"/>
          </a:p>
        </p:txBody>
      </p:sp>
      <p:sp>
        <p:nvSpPr>
          <p:cNvPr id="4" name="Slide Number Placeholder 3"/>
          <p:cNvSpPr>
            <a:spLocks noGrp="1"/>
          </p:cNvSpPr>
          <p:nvPr>
            <p:ph type="sldNum" sz="quarter" idx="10"/>
          </p:nvPr>
        </p:nvSpPr>
        <p:spPr/>
        <p:txBody>
          <a:bodyPr/>
          <a:lstStyle/>
          <a:p>
            <a:fld id="{2ADBA1B7-53BD-4F8C-9395-8A840B8B7E82}" type="slidenum">
              <a:rPr lang="en-US" smtClean="0"/>
              <a:t>6</a:t>
            </a:fld>
            <a:endParaRPr lang="en-US"/>
          </a:p>
        </p:txBody>
      </p:sp>
    </p:spTree>
    <p:extLst>
      <p:ext uri="{BB962C8B-B14F-4D97-AF65-F5344CB8AC3E}">
        <p14:creationId xmlns:p14="http://schemas.microsoft.com/office/powerpoint/2010/main" val="1831145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box and whisker plot above shows occupancy rate for Saturday respectively. The descriptive statistics for this day is as follows: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Saturday </a:t>
            </a:r>
            <a:r>
              <a:rPr lang="en-US" sz="1200" kern="1200" dirty="0" smtClean="0">
                <a:solidFill>
                  <a:schemeClr val="tx1"/>
                </a:solidFill>
                <a:effectLst/>
                <a:latin typeface="+mn-lt"/>
                <a:ea typeface="+mn-ea"/>
                <a:cs typeface="+mn-cs"/>
              </a:rPr>
              <a:t>– we had a sample size of 18</a:t>
            </a:r>
          </a:p>
          <a:p>
            <a:r>
              <a:rPr lang="en-US" sz="1200" kern="1200" dirty="0" smtClean="0">
                <a:solidFill>
                  <a:schemeClr val="tx1"/>
                </a:solidFill>
                <a:effectLst/>
                <a:latin typeface="+mn-lt"/>
                <a:ea typeface="+mn-ea"/>
                <a:cs typeface="+mn-cs"/>
              </a:rPr>
              <a:t>Median = 73.9</a:t>
            </a:r>
          </a:p>
          <a:p>
            <a:r>
              <a:rPr lang="en-US" sz="1200" kern="1200" dirty="0" smtClean="0">
                <a:solidFill>
                  <a:schemeClr val="tx1"/>
                </a:solidFill>
                <a:effectLst/>
                <a:latin typeface="+mn-lt"/>
                <a:ea typeface="+mn-ea"/>
                <a:cs typeface="+mn-cs"/>
              </a:rPr>
              <a:t>Minimum = 26.2</a:t>
            </a:r>
          </a:p>
          <a:p>
            <a:r>
              <a:rPr lang="en-US" sz="1200" kern="1200" dirty="0" smtClean="0">
                <a:solidFill>
                  <a:schemeClr val="tx1"/>
                </a:solidFill>
                <a:effectLst/>
                <a:latin typeface="+mn-lt"/>
                <a:ea typeface="+mn-ea"/>
                <a:cs typeface="+mn-cs"/>
              </a:rPr>
              <a:t>Maximum = 90.6</a:t>
            </a:r>
          </a:p>
          <a:p>
            <a:r>
              <a:rPr lang="en-US" sz="1200" kern="1200" dirty="0" smtClean="0">
                <a:solidFill>
                  <a:schemeClr val="tx1"/>
                </a:solidFill>
                <a:effectLst/>
                <a:latin typeface="+mn-lt"/>
                <a:ea typeface="+mn-ea"/>
                <a:cs typeface="+mn-cs"/>
              </a:rPr>
              <a:t>First quartile = 43.2</a:t>
            </a:r>
          </a:p>
          <a:p>
            <a:r>
              <a:rPr lang="en-US" sz="1200" kern="1200" dirty="0" smtClean="0">
                <a:solidFill>
                  <a:schemeClr val="tx1"/>
                </a:solidFill>
                <a:effectLst/>
                <a:latin typeface="+mn-lt"/>
                <a:ea typeface="+mn-ea"/>
                <a:cs typeface="+mn-cs"/>
              </a:rPr>
              <a:t>Third quartile = 86.4</a:t>
            </a:r>
          </a:p>
          <a:p>
            <a:r>
              <a:rPr lang="en-US" sz="1200" kern="1200" dirty="0" smtClean="0">
                <a:solidFill>
                  <a:schemeClr val="tx1"/>
                </a:solidFill>
                <a:effectLst/>
                <a:latin typeface="+mn-lt"/>
                <a:ea typeface="+mn-ea"/>
                <a:cs typeface="+mn-cs"/>
              </a:rPr>
              <a:t>Interquartile range = 43.2</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box plot for Saturday is also skewed to the left. Saturday seem to have a more scattered data because the box plot shows a wider distribution.</a:t>
            </a:r>
          </a:p>
          <a:p>
            <a:endParaRPr lang="en-US" dirty="0"/>
          </a:p>
        </p:txBody>
      </p:sp>
      <p:sp>
        <p:nvSpPr>
          <p:cNvPr id="4" name="Slide Number Placeholder 3"/>
          <p:cNvSpPr>
            <a:spLocks noGrp="1"/>
          </p:cNvSpPr>
          <p:nvPr>
            <p:ph type="sldNum" sz="quarter" idx="10"/>
          </p:nvPr>
        </p:nvSpPr>
        <p:spPr/>
        <p:txBody>
          <a:bodyPr/>
          <a:lstStyle/>
          <a:p>
            <a:fld id="{2ADBA1B7-53BD-4F8C-9395-8A840B8B7E82}" type="slidenum">
              <a:rPr lang="en-US" smtClean="0"/>
              <a:t>7</a:t>
            </a:fld>
            <a:endParaRPr lang="en-US"/>
          </a:p>
        </p:txBody>
      </p:sp>
    </p:spTree>
    <p:extLst>
      <p:ext uri="{BB962C8B-B14F-4D97-AF65-F5344CB8AC3E}">
        <p14:creationId xmlns:p14="http://schemas.microsoft.com/office/powerpoint/2010/main" val="1615257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box and whisker plots above shows occupancy rate for parking lot 1 and 2 respectively. The descriptive statistics for the parking lots are as follows: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Parking lot 1 </a:t>
            </a:r>
            <a:r>
              <a:rPr lang="en-US" sz="1200" kern="1200" dirty="0" smtClean="0">
                <a:solidFill>
                  <a:schemeClr val="tx1"/>
                </a:solidFill>
                <a:effectLst/>
                <a:latin typeface="+mn-lt"/>
                <a:ea typeface="+mn-ea"/>
                <a:cs typeface="+mn-cs"/>
              </a:rPr>
              <a:t>– we had a sample size of 18</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Minimum = 20.2</a:t>
            </a:r>
          </a:p>
          <a:p>
            <a:r>
              <a:rPr lang="en-US" sz="1200" kern="1200" dirty="0" smtClean="0">
                <a:solidFill>
                  <a:schemeClr val="tx1"/>
                </a:solidFill>
                <a:effectLst/>
                <a:latin typeface="+mn-lt"/>
                <a:ea typeface="+mn-ea"/>
                <a:cs typeface="+mn-cs"/>
              </a:rPr>
              <a:t>First quartile = 26.8</a:t>
            </a:r>
          </a:p>
          <a:p>
            <a:r>
              <a:rPr lang="en-US" sz="1200" kern="1200" dirty="0" smtClean="0">
                <a:solidFill>
                  <a:schemeClr val="tx1"/>
                </a:solidFill>
                <a:effectLst/>
                <a:latin typeface="+mn-lt"/>
                <a:ea typeface="+mn-ea"/>
                <a:cs typeface="+mn-cs"/>
              </a:rPr>
              <a:t>Median = 54.8</a:t>
            </a:r>
          </a:p>
          <a:p>
            <a:r>
              <a:rPr lang="en-US" sz="1200" kern="1200" dirty="0" smtClean="0">
                <a:solidFill>
                  <a:schemeClr val="tx1"/>
                </a:solidFill>
                <a:effectLst/>
                <a:latin typeface="+mn-lt"/>
                <a:ea typeface="+mn-ea"/>
                <a:cs typeface="+mn-cs"/>
              </a:rPr>
              <a:t>Third quartile = 69.1</a:t>
            </a:r>
          </a:p>
          <a:p>
            <a:r>
              <a:rPr lang="en-US" sz="1200" kern="1200" dirty="0" smtClean="0">
                <a:solidFill>
                  <a:schemeClr val="tx1"/>
                </a:solidFill>
                <a:effectLst/>
                <a:latin typeface="+mn-lt"/>
                <a:ea typeface="+mn-ea"/>
                <a:cs typeface="+mn-cs"/>
              </a:rPr>
              <a:t>Maximum = 75.9</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Parking lot 2</a:t>
            </a:r>
            <a:r>
              <a:rPr lang="en-US" sz="1200" kern="1200" dirty="0" smtClean="0">
                <a:solidFill>
                  <a:schemeClr val="tx1"/>
                </a:solidFill>
                <a:effectLst/>
                <a:latin typeface="+mn-lt"/>
                <a:ea typeface="+mn-ea"/>
                <a:cs typeface="+mn-cs"/>
              </a:rPr>
              <a:t> – we had a sample size of 18</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Minimum = 29.2</a:t>
            </a:r>
          </a:p>
          <a:p>
            <a:r>
              <a:rPr lang="en-US" sz="1200" kern="1200" dirty="0" smtClean="0">
                <a:solidFill>
                  <a:schemeClr val="tx1"/>
                </a:solidFill>
                <a:effectLst/>
                <a:latin typeface="+mn-lt"/>
                <a:ea typeface="+mn-ea"/>
                <a:cs typeface="+mn-cs"/>
              </a:rPr>
              <a:t>First quartile = 56.9</a:t>
            </a:r>
          </a:p>
          <a:p>
            <a:r>
              <a:rPr lang="en-US" sz="1200" kern="1200" dirty="0" smtClean="0">
                <a:solidFill>
                  <a:schemeClr val="tx1"/>
                </a:solidFill>
                <a:effectLst/>
                <a:latin typeface="+mn-lt"/>
                <a:ea typeface="+mn-ea"/>
                <a:cs typeface="+mn-cs"/>
              </a:rPr>
              <a:t>Median = 100.0</a:t>
            </a:r>
          </a:p>
          <a:p>
            <a:r>
              <a:rPr lang="en-US" sz="1200" kern="1200" dirty="0" smtClean="0">
                <a:solidFill>
                  <a:schemeClr val="tx1"/>
                </a:solidFill>
                <a:effectLst/>
                <a:latin typeface="+mn-lt"/>
                <a:ea typeface="+mn-ea"/>
                <a:cs typeface="+mn-cs"/>
              </a:rPr>
              <a:t>Third quartile = 100.0</a:t>
            </a:r>
          </a:p>
          <a:p>
            <a:r>
              <a:rPr lang="en-US" sz="1200" kern="1200" dirty="0" smtClean="0">
                <a:solidFill>
                  <a:schemeClr val="tx1"/>
                </a:solidFill>
                <a:effectLst/>
                <a:latin typeface="+mn-lt"/>
                <a:ea typeface="+mn-ea"/>
                <a:cs typeface="+mn-cs"/>
              </a:rPr>
              <a:t>Maximum = 100.0</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box plot for parking lot 1 and lot 2 are skewed to the left. </a:t>
            </a:r>
          </a:p>
          <a:p>
            <a:endParaRPr lang="en-US" dirty="0"/>
          </a:p>
        </p:txBody>
      </p:sp>
      <p:sp>
        <p:nvSpPr>
          <p:cNvPr id="4" name="Slide Number Placeholder 3"/>
          <p:cNvSpPr>
            <a:spLocks noGrp="1"/>
          </p:cNvSpPr>
          <p:nvPr>
            <p:ph type="sldNum" sz="quarter" idx="10"/>
          </p:nvPr>
        </p:nvSpPr>
        <p:spPr/>
        <p:txBody>
          <a:bodyPr/>
          <a:lstStyle/>
          <a:p>
            <a:fld id="{2ADBA1B7-53BD-4F8C-9395-8A840B8B7E82}" type="slidenum">
              <a:rPr lang="en-US" smtClean="0"/>
              <a:t>8</a:t>
            </a:fld>
            <a:endParaRPr lang="en-US"/>
          </a:p>
        </p:txBody>
      </p:sp>
    </p:spTree>
    <p:extLst>
      <p:ext uri="{BB962C8B-B14F-4D97-AF65-F5344CB8AC3E}">
        <p14:creationId xmlns:p14="http://schemas.microsoft.com/office/powerpoint/2010/main" val="3801825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box and whisker plots above shows occupancy rate for parking lot 3 and 4 respectively. The descriptive statistics for the parking lots are as follows: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Parking lot 3 </a:t>
            </a:r>
            <a:r>
              <a:rPr lang="en-US" sz="1200" kern="1200" dirty="0" smtClean="0">
                <a:solidFill>
                  <a:schemeClr val="tx1"/>
                </a:solidFill>
                <a:effectLst/>
                <a:latin typeface="+mn-lt"/>
                <a:ea typeface="+mn-ea"/>
                <a:cs typeface="+mn-cs"/>
              </a:rPr>
              <a:t>– we had a sample size of 18</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Minimum = 2.2</a:t>
            </a:r>
          </a:p>
          <a:p>
            <a:r>
              <a:rPr lang="en-US" sz="1200" kern="1200" dirty="0" smtClean="0">
                <a:solidFill>
                  <a:schemeClr val="tx1"/>
                </a:solidFill>
                <a:effectLst/>
                <a:latin typeface="+mn-lt"/>
                <a:ea typeface="+mn-ea"/>
                <a:cs typeface="+mn-cs"/>
              </a:rPr>
              <a:t>First quartile = 15.2</a:t>
            </a:r>
          </a:p>
          <a:p>
            <a:r>
              <a:rPr lang="en-US" sz="1200" kern="1200" dirty="0" smtClean="0">
                <a:solidFill>
                  <a:schemeClr val="tx1"/>
                </a:solidFill>
                <a:effectLst/>
                <a:latin typeface="+mn-lt"/>
                <a:ea typeface="+mn-ea"/>
                <a:cs typeface="+mn-cs"/>
              </a:rPr>
              <a:t>Median = 76.1</a:t>
            </a:r>
          </a:p>
          <a:p>
            <a:r>
              <a:rPr lang="en-US" sz="1200" kern="1200" dirty="0" smtClean="0">
                <a:solidFill>
                  <a:schemeClr val="tx1"/>
                </a:solidFill>
                <a:effectLst/>
                <a:latin typeface="+mn-lt"/>
                <a:ea typeface="+mn-ea"/>
                <a:cs typeface="+mn-cs"/>
              </a:rPr>
              <a:t>Third quartile = 99.5</a:t>
            </a:r>
          </a:p>
          <a:p>
            <a:r>
              <a:rPr lang="en-US" sz="1200" kern="1200" dirty="0" smtClean="0">
                <a:solidFill>
                  <a:schemeClr val="tx1"/>
                </a:solidFill>
                <a:effectLst/>
                <a:latin typeface="+mn-lt"/>
                <a:ea typeface="+mn-ea"/>
                <a:cs typeface="+mn-cs"/>
              </a:rPr>
              <a:t>Maximum = 100.1</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Parking lot 4</a:t>
            </a:r>
            <a:r>
              <a:rPr lang="en-US" sz="1200" kern="1200" dirty="0" smtClean="0">
                <a:solidFill>
                  <a:schemeClr val="tx1"/>
                </a:solidFill>
                <a:effectLst/>
                <a:latin typeface="+mn-lt"/>
                <a:ea typeface="+mn-ea"/>
                <a:cs typeface="+mn-cs"/>
              </a:rPr>
              <a:t> – we had a sample size of 18</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Minimum = 2.5</a:t>
            </a:r>
          </a:p>
          <a:p>
            <a:r>
              <a:rPr lang="en-US" sz="1200" kern="1200" dirty="0" smtClean="0">
                <a:solidFill>
                  <a:schemeClr val="tx1"/>
                </a:solidFill>
                <a:effectLst/>
                <a:latin typeface="+mn-lt"/>
                <a:ea typeface="+mn-ea"/>
                <a:cs typeface="+mn-cs"/>
              </a:rPr>
              <a:t>First quartile = 10.4</a:t>
            </a:r>
          </a:p>
          <a:p>
            <a:r>
              <a:rPr lang="en-US" sz="1200" kern="1200" dirty="0" smtClean="0">
                <a:solidFill>
                  <a:schemeClr val="tx1"/>
                </a:solidFill>
                <a:effectLst/>
                <a:latin typeface="+mn-lt"/>
                <a:ea typeface="+mn-ea"/>
                <a:cs typeface="+mn-cs"/>
              </a:rPr>
              <a:t>Median = 29.7</a:t>
            </a:r>
          </a:p>
          <a:p>
            <a:r>
              <a:rPr lang="en-US" sz="1200" kern="1200" dirty="0" smtClean="0">
                <a:solidFill>
                  <a:schemeClr val="tx1"/>
                </a:solidFill>
                <a:effectLst/>
                <a:latin typeface="+mn-lt"/>
                <a:ea typeface="+mn-ea"/>
                <a:cs typeface="+mn-cs"/>
              </a:rPr>
              <a:t>Third quartile = 41.7</a:t>
            </a:r>
          </a:p>
          <a:p>
            <a:r>
              <a:rPr lang="en-US" sz="1200" kern="1200" dirty="0" smtClean="0">
                <a:solidFill>
                  <a:schemeClr val="tx1"/>
                </a:solidFill>
                <a:effectLst/>
                <a:latin typeface="+mn-lt"/>
                <a:ea typeface="+mn-ea"/>
                <a:cs typeface="+mn-cs"/>
              </a:rPr>
              <a:t>Maximum = 46.6</a:t>
            </a:r>
          </a:p>
          <a:p>
            <a:endParaRPr lang="en-US" dirty="0"/>
          </a:p>
        </p:txBody>
      </p:sp>
      <p:sp>
        <p:nvSpPr>
          <p:cNvPr id="4" name="Slide Number Placeholder 3"/>
          <p:cNvSpPr>
            <a:spLocks noGrp="1"/>
          </p:cNvSpPr>
          <p:nvPr>
            <p:ph type="sldNum" sz="quarter" idx="10"/>
          </p:nvPr>
        </p:nvSpPr>
        <p:spPr/>
        <p:txBody>
          <a:bodyPr/>
          <a:lstStyle/>
          <a:p>
            <a:fld id="{2ADBA1B7-53BD-4F8C-9395-8A840B8B7E82}" type="slidenum">
              <a:rPr lang="en-US" smtClean="0"/>
              <a:t>9</a:t>
            </a:fld>
            <a:endParaRPr lang="en-US"/>
          </a:p>
        </p:txBody>
      </p:sp>
    </p:spTree>
    <p:extLst>
      <p:ext uri="{BB962C8B-B14F-4D97-AF65-F5344CB8AC3E}">
        <p14:creationId xmlns:p14="http://schemas.microsoft.com/office/powerpoint/2010/main" val="1848435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box and whisker plots above shows occupancy rate for parking lot 5 and 6 respectively. The descriptive statistics for the parking lots are as follows: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Parking lot 5 </a:t>
            </a:r>
            <a:r>
              <a:rPr lang="en-US" sz="1200" kern="1200" dirty="0" smtClean="0">
                <a:solidFill>
                  <a:schemeClr val="tx1"/>
                </a:solidFill>
                <a:effectLst/>
                <a:latin typeface="+mn-lt"/>
                <a:ea typeface="+mn-ea"/>
                <a:cs typeface="+mn-cs"/>
              </a:rPr>
              <a:t>– we had a sample size of 18</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Minimum = 8.7</a:t>
            </a:r>
          </a:p>
          <a:p>
            <a:r>
              <a:rPr lang="en-US" sz="1200" kern="1200" dirty="0" smtClean="0">
                <a:solidFill>
                  <a:schemeClr val="tx1"/>
                </a:solidFill>
                <a:effectLst/>
                <a:latin typeface="+mn-lt"/>
                <a:ea typeface="+mn-ea"/>
                <a:cs typeface="+mn-cs"/>
              </a:rPr>
              <a:t>First quartile = 11.5</a:t>
            </a:r>
          </a:p>
          <a:p>
            <a:r>
              <a:rPr lang="en-US" sz="1200" kern="1200" dirty="0" smtClean="0">
                <a:solidFill>
                  <a:schemeClr val="tx1"/>
                </a:solidFill>
                <a:effectLst/>
                <a:latin typeface="+mn-lt"/>
                <a:ea typeface="+mn-ea"/>
                <a:cs typeface="+mn-cs"/>
              </a:rPr>
              <a:t>Median = 27.8</a:t>
            </a:r>
          </a:p>
          <a:p>
            <a:r>
              <a:rPr lang="en-US" sz="1200" kern="1200" dirty="0" smtClean="0">
                <a:solidFill>
                  <a:schemeClr val="tx1"/>
                </a:solidFill>
                <a:effectLst/>
                <a:latin typeface="+mn-lt"/>
                <a:ea typeface="+mn-ea"/>
                <a:cs typeface="+mn-cs"/>
              </a:rPr>
              <a:t>Third quartile = 38.5</a:t>
            </a:r>
          </a:p>
          <a:p>
            <a:r>
              <a:rPr lang="en-US" sz="1200" kern="1200" dirty="0" smtClean="0">
                <a:solidFill>
                  <a:schemeClr val="tx1"/>
                </a:solidFill>
                <a:effectLst/>
                <a:latin typeface="+mn-lt"/>
                <a:ea typeface="+mn-ea"/>
                <a:cs typeface="+mn-cs"/>
              </a:rPr>
              <a:t>Maximum = 63.2</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Parking lot 6</a:t>
            </a:r>
            <a:r>
              <a:rPr lang="en-US" sz="1200" kern="1200" dirty="0" smtClean="0">
                <a:solidFill>
                  <a:schemeClr val="tx1"/>
                </a:solidFill>
                <a:effectLst/>
                <a:latin typeface="+mn-lt"/>
                <a:ea typeface="+mn-ea"/>
                <a:cs typeface="+mn-cs"/>
              </a:rPr>
              <a:t> – we had a sample size of 18</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Minimum = 6.8</a:t>
            </a:r>
          </a:p>
          <a:p>
            <a:r>
              <a:rPr lang="en-US" sz="1200" kern="1200" dirty="0" smtClean="0">
                <a:solidFill>
                  <a:schemeClr val="tx1"/>
                </a:solidFill>
                <a:effectLst/>
                <a:latin typeface="+mn-lt"/>
                <a:ea typeface="+mn-ea"/>
                <a:cs typeface="+mn-cs"/>
              </a:rPr>
              <a:t>First quartile = 7.7</a:t>
            </a:r>
          </a:p>
          <a:p>
            <a:r>
              <a:rPr lang="en-US" sz="1200" kern="1200" dirty="0" smtClean="0">
                <a:solidFill>
                  <a:schemeClr val="tx1"/>
                </a:solidFill>
                <a:effectLst/>
                <a:latin typeface="+mn-lt"/>
                <a:ea typeface="+mn-ea"/>
                <a:cs typeface="+mn-cs"/>
              </a:rPr>
              <a:t>Median = 8.0</a:t>
            </a:r>
          </a:p>
          <a:p>
            <a:r>
              <a:rPr lang="en-US" sz="1200" kern="1200" dirty="0" smtClean="0">
                <a:solidFill>
                  <a:schemeClr val="tx1"/>
                </a:solidFill>
                <a:effectLst/>
                <a:latin typeface="+mn-lt"/>
                <a:ea typeface="+mn-ea"/>
                <a:cs typeface="+mn-cs"/>
              </a:rPr>
              <a:t>Third quartile = 14.2</a:t>
            </a:r>
          </a:p>
          <a:p>
            <a:r>
              <a:rPr lang="en-US" sz="1200" kern="1200" dirty="0" smtClean="0">
                <a:solidFill>
                  <a:schemeClr val="tx1"/>
                </a:solidFill>
                <a:effectLst/>
                <a:latin typeface="+mn-lt"/>
                <a:ea typeface="+mn-ea"/>
                <a:cs typeface="+mn-cs"/>
              </a:rPr>
              <a:t>Maximum = 20</a:t>
            </a:r>
            <a:endParaRPr lang="en-US" dirty="0"/>
          </a:p>
        </p:txBody>
      </p:sp>
      <p:sp>
        <p:nvSpPr>
          <p:cNvPr id="4" name="Slide Number Placeholder 3"/>
          <p:cNvSpPr>
            <a:spLocks noGrp="1"/>
          </p:cNvSpPr>
          <p:nvPr>
            <p:ph type="sldNum" sz="quarter" idx="10"/>
          </p:nvPr>
        </p:nvSpPr>
        <p:spPr/>
        <p:txBody>
          <a:bodyPr/>
          <a:lstStyle/>
          <a:p>
            <a:fld id="{2ADBA1B7-53BD-4F8C-9395-8A840B8B7E82}" type="slidenum">
              <a:rPr lang="en-US" smtClean="0"/>
              <a:t>10</a:t>
            </a:fld>
            <a:endParaRPr lang="en-US"/>
          </a:p>
        </p:txBody>
      </p:sp>
    </p:spTree>
    <p:extLst>
      <p:ext uri="{BB962C8B-B14F-4D97-AF65-F5344CB8AC3E}">
        <p14:creationId xmlns:p14="http://schemas.microsoft.com/office/powerpoint/2010/main" val="638938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box and whisker plots above shows occupancy rate for parking lot 7 and 8 respectively. The descriptive statistics for the parking lots are as follows: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Parking lot 7 </a:t>
            </a:r>
            <a:r>
              <a:rPr lang="en-US" sz="1200" kern="1200" dirty="0" smtClean="0">
                <a:solidFill>
                  <a:schemeClr val="tx1"/>
                </a:solidFill>
                <a:effectLst/>
                <a:latin typeface="+mn-lt"/>
                <a:ea typeface="+mn-ea"/>
                <a:cs typeface="+mn-cs"/>
              </a:rPr>
              <a:t>– we had a sample size of 18</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Minimum = 33.6</a:t>
            </a:r>
          </a:p>
          <a:p>
            <a:r>
              <a:rPr lang="en-US" sz="1200" kern="1200" dirty="0" smtClean="0">
                <a:solidFill>
                  <a:schemeClr val="tx1"/>
                </a:solidFill>
                <a:effectLst/>
                <a:latin typeface="+mn-lt"/>
                <a:ea typeface="+mn-ea"/>
                <a:cs typeface="+mn-cs"/>
              </a:rPr>
              <a:t>First quartile = 36.2</a:t>
            </a:r>
          </a:p>
          <a:p>
            <a:r>
              <a:rPr lang="en-US" sz="1200" kern="1200" dirty="0" smtClean="0">
                <a:solidFill>
                  <a:schemeClr val="tx1"/>
                </a:solidFill>
                <a:effectLst/>
                <a:latin typeface="+mn-lt"/>
                <a:ea typeface="+mn-ea"/>
                <a:cs typeface="+mn-cs"/>
              </a:rPr>
              <a:t>Median = 47.7</a:t>
            </a:r>
          </a:p>
          <a:p>
            <a:r>
              <a:rPr lang="en-US" sz="1200" kern="1200" dirty="0" smtClean="0">
                <a:solidFill>
                  <a:schemeClr val="tx1"/>
                </a:solidFill>
                <a:effectLst/>
                <a:latin typeface="+mn-lt"/>
                <a:ea typeface="+mn-ea"/>
                <a:cs typeface="+mn-cs"/>
              </a:rPr>
              <a:t>Third quartile = 64.9</a:t>
            </a:r>
          </a:p>
          <a:p>
            <a:r>
              <a:rPr lang="en-US" sz="1200" kern="1200" dirty="0" smtClean="0">
                <a:solidFill>
                  <a:schemeClr val="tx1"/>
                </a:solidFill>
                <a:effectLst/>
                <a:latin typeface="+mn-lt"/>
                <a:ea typeface="+mn-ea"/>
                <a:cs typeface="+mn-cs"/>
              </a:rPr>
              <a:t>Maximum = 71.9</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Parking lot 8</a:t>
            </a:r>
            <a:r>
              <a:rPr lang="en-US" sz="1200" kern="1200" dirty="0" smtClean="0">
                <a:solidFill>
                  <a:schemeClr val="tx1"/>
                </a:solidFill>
                <a:effectLst/>
                <a:latin typeface="+mn-lt"/>
                <a:ea typeface="+mn-ea"/>
                <a:cs typeface="+mn-cs"/>
              </a:rPr>
              <a:t> – we had a sample size of 18</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Minimum = 8.1</a:t>
            </a:r>
          </a:p>
          <a:p>
            <a:r>
              <a:rPr lang="en-US" sz="1200" kern="1200" dirty="0" smtClean="0">
                <a:solidFill>
                  <a:schemeClr val="tx1"/>
                </a:solidFill>
                <a:effectLst/>
                <a:latin typeface="+mn-lt"/>
                <a:ea typeface="+mn-ea"/>
                <a:cs typeface="+mn-cs"/>
              </a:rPr>
              <a:t>First quartile = 12.8</a:t>
            </a:r>
          </a:p>
          <a:p>
            <a:r>
              <a:rPr lang="en-US" sz="1200" kern="1200" dirty="0" smtClean="0">
                <a:solidFill>
                  <a:schemeClr val="tx1"/>
                </a:solidFill>
                <a:effectLst/>
                <a:latin typeface="+mn-lt"/>
                <a:ea typeface="+mn-ea"/>
                <a:cs typeface="+mn-cs"/>
              </a:rPr>
              <a:t>Median = 23.3</a:t>
            </a:r>
          </a:p>
          <a:p>
            <a:r>
              <a:rPr lang="en-US" sz="1200" kern="1200" dirty="0" smtClean="0">
                <a:solidFill>
                  <a:schemeClr val="tx1"/>
                </a:solidFill>
                <a:effectLst/>
                <a:latin typeface="+mn-lt"/>
                <a:ea typeface="+mn-ea"/>
                <a:cs typeface="+mn-cs"/>
              </a:rPr>
              <a:t>Third quartile = 29.6</a:t>
            </a:r>
          </a:p>
          <a:p>
            <a:r>
              <a:rPr lang="en-US" sz="1200" kern="1200" dirty="0" smtClean="0">
                <a:solidFill>
                  <a:schemeClr val="tx1"/>
                </a:solidFill>
                <a:effectLst/>
                <a:latin typeface="+mn-lt"/>
                <a:ea typeface="+mn-ea"/>
                <a:cs typeface="+mn-cs"/>
              </a:rPr>
              <a:t>Maximum = 36.5</a:t>
            </a:r>
          </a:p>
          <a:p>
            <a:endParaRPr lang="en-US" dirty="0"/>
          </a:p>
        </p:txBody>
      </p:sp>
      <p:sp>
        <p:nvSpPr>
          <p:cNvPr id="4" name="Slide Number Placeholder 3"/>
          <p:cNvSpPr>
            <a:spLocks noGrp="1"/>
          </p:cNvSpPr>
          <p:nvPr>
            <p:ph type="sldNum" sz="quarter" idx="10"/>
          </p:nvPr>
        </p:nvSpPr>
        <p:spPr/>
        <p:txBody>
          <a:bodyPr/>
          <a:lstStyle/>
          <a:p>
            <a:fld id="{2ADBA1B7-53BD-4F8C-9395-8A840B8B7E82}" type="slidenum">
              <a:rPr lang="en-US" smtClean="0"/>
              <a:t>11</a:t>
            </a:fld>
            <a:endParaRPr lang="en-US"/>
          </a:p>
        </p:txBody>
      </p:sp>
    </p:spTree>
    <p:extLst>
      <p:ext uri="{BB962C8B-B14F-4D97-AF65-F5344CB8AC3E}">
        <p14:creationId xmlns:p14="http://schemas.microsoft.com/office/powerpoint/2010/main" val="1352040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box and whisker plot above shows occupancy rate for parking lot 9 respectively. The descriptive statistics for the parking lot is as follows: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Parking lot 9 </a:t>
            </a:r>
            <a:r>
              <a:rPr lang="en-US" sz="1200" kern="1200" dirty="0" smtClean="0">
                <a:solidFill>
                  <a:schemeClr val="tx1"/>
                </a:solidFill>
                <a:effectLst/>
                <a:latin typeface="+mn-lt"/>
                <a:ea typeface="+mn-ea"/>
                <a:cs typeface="+mn-cs"/>
              </a:rPr>
              <a:t>– we had a sample size of 18</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Minimum = 24.3</a:t>
            </a:r>
          </a:p>
          <a:p>
            <a:r>
              <a:rPr lang="en-US" sz="1200" kern="1200" dirty="0" smtClean="0">
                <a:solidFill>
                  <a:schemeClr val="tx1"/>
                </a:solidFill>
                <a:effectLst/>
                <a:latin typeface="+mn-lt"/>
                <a:ea typeface="+mn-ea"/>
                <a:cs typeface="+mn-cs"/>
              </a:rPr>
              <a:t>First quartile = 29.1</a:t>
            </a:r>
          </a:p>
          <a:p>
            <a:r>
              <a:rPr lang="en-US" sz="1200" kern="1200" dirty="0" smtClean="0">
                <a:solidFill>
                  <a:schemeClr val="tx1"/>
                </a:solidFill>
                <a:effectLst/>
                <a:latin typeface="+mn-lt"/>
                <a:ea typeface="+mn-ea"/>
                <a:cs typeface="+mn-cs"/>
              </a:rPr>
              <a:t>Median = 37.6</a:t>
            </a:r>
          </a:p>
          <a:p>
            <a:r>
              <a:rPr lang="en-US" sz="1200" kern="1200" dirty="0" smtClean="0">
                <a:solidFill>
                  <a:schemeClr val="tx1"/>
                </a:solidFill>
                <a:effectLst/>
                <a:latin typeface="+mn-lt"/>
                <a:ea typeface="+mn-ea"/>
                <a:cs typeface="+mn-cs"/>
              </a:rPr>
              <a:t>Third quartile = 44.2</a:t>
            </a:r>
          </a:p>
          <a:p>
            <a:r>
              <a:rPr lang="en-US" sz="1200" kern="1200" dirty="0" smtClean="0">
                <a:solidFill>
                  <a:schemeClr val="tx1"/>
                </a:solidFill>
                <a:effectLst/>
                <a:latin typeface="+mn-lt"/>
                <a:ea typeface="+mn-ea"/>
                <a:cs typeface="+mn-cs"/>
              </a:rPr>
              <a:t>Maximum = 46.7</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ADBA1B7-53BD-4F8C-9395-8A840B8B7E82}" type="slidenum">
              <a:rPr lang="en-US" smtClean="0"/>
              <a:t>12</a:t>
            </a:fld>
            <a:endParaRPr lang="en-US"/>
          </a:p>
        </p:txBody>
      </p:sp>
    </p:spTree>
    <p:extLst>
      <p:ext uri="{BB962C8B-B14F-4D97-AF65-F5344CB8AC3E}">
        <p14:creationId xmlns:p14="http://schemas.microsoft.com/office/powerpoint/2010/main" val="508519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scatter plots above have been constructed using the occupancy rate and the time of day for parking lot 01 and parking lot 02. It gives a picture about the relationship between the occupancy rate and the time when the occupancy was measured. </a:t>
            </a:r>
          </a:p>
          <a:p>
            <a:r>
              <a:rPr lang="en-US" sz="1200" kern="1200" dirty="0" smtClean="0">
                <a:solidFill>
                  <a:schemeClr val="tx1"/>
                </a:solidFill>
                <a:effectLst/>
                <a:latin typeface="+mn-lt"/>
                <a:ea typeface="+mn-ea"/>
                <a:cs typeface="+mn-cs"/>
              </a:rPr>
              <a:t>According to parking lot 01, there is a positive relationship between occupancy rate and time because the data shows an uphill pattern as you move from left to right.</a:t>
            </a:r>
            <a:r>
              <a:rPr lang="en-US" sz="1200" kern="1200" baseline="0" dirty="0" smtClean="0">
                <a:solidFill>
                  <a:schemeClr val="tx1"/>
                </a:solidFill>
                <a:effectLst/>
                <a:latin typeface="+mn-lt"/>
                <a:ea typeface="+mn-ea"/>
                <a:cs typeface="+mn-cs"/>
              </a:rPr>
              <a:t> Parking seem to take place more during afternoons</a:t>
            </a:r>
            <a:r>
              <a:rPr lang="en-US" sz="1200" kern="1200" dirty="0" smtClean="0">
                <a:solidFill>
                  <a:schemeClr val="tx1"/>
                </a:solidFill>
                <a:effectLst/>
                <a:latin typeface="+mn-lt"/>
                <a:ea typeface="+mn-ea"/>
                <a:cs typeface="+mn-cs"/>
              </a:rPr>
              <a:t> than morning hours. We have observed the same case with parking lot 02 as well.</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ADBA1B7-53BD-4F8C-9395-8A840B8B7E82}" type="slidenum">
              <a:rPr lang="en-US" smtClean="0"/>
              <a:t>13</a:t>
            </a:fld>
            <a:endParaRPr lang="en-US"/>
          </a:p>
        </p:txBody>
      </p:sp>
    </p:spTree>
    <p:extLst>
      <p:ext uri="{BB962C8B-B14F-4D97-AF65-F5344CB8AC3E}">
        <p14:creationId xmlns:p14="http://schemas.microsoft.com/office/powerpoint/2010/main" val="13331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scatter plots above have been constructed using the occupancy rate and the time of day for parking lot 03 and parking lot 05. The two variables give a picture about how they relate. </a:t>
            </a:r>
          </a:p>
          <a:p>
            <a:r>
              <a:rPr lang="en-US" sz="1200" kern="1200" dirty="0" smtClean="0">
                <a:solidFill>
                  <a:schemeClr val="tx1"/>
                </a:solidFill>
                <a:effectLst/>
                <a:latin typeface="+mn-lt"/>
                <a:ea typeface="+mn-ea"/>
                <a:cs typeface="+mn-cs"/>
              </a:rPr>
              <a:t>We can also see that there is a positive relationship between occupancy rate and time for both parking lot 03 and parking lot 05 because the data shows an uphill pattern as you move from left to right. According to the scatter plot, occupancy rate is higher during the afternoons than morning hours. </a:t>
            </a:r>
          </a:p>
          <a:p>
            <a:endParaRPr lang="en-US" dirty="0"/>
          </a:p>
        </p:txBody>
      </p:sp>
      <p:sp>
        <p:nvSpPr>
          <p:cNvPr id="4" name="Slide Number Placeholder 3"/>
          <p:cNvSpPr>
            <a:spLocks noGrp="1"/>
          </p:cNvSpPr>
          <p:nvPr>
            <p:ph type="sldNum" sz="quarter" idx="10"/>
          </p:nvPr>
        </p:nvSpPr>
        <p:spPr/>
        <p:txBody>
          <a:bodyPr/>
          <a:lstStyle/>
          <a:p>
            <a:fld id="{2ADBA1B7-53BD-4F8C-9395-8A840B8B7E82}" type="slidenum">
              <a:rPr lang="en-US" smtClean="0"/>
              <a:t>14</a:t>
            </a:fld>
            <a:endParaRPr lang="en-US"/>
          </a:p>
        </p:txBody>
      </p:sp>
    </p:spTree>
    <p:extLst>
      <p:ext uri="{BB962C8B-B14F-4D97-AF65-F5344CB8AC3E}">
        <p14:creationId xmlns:p14="http://schemas.microsoft.com/office/powerpoint/2010/main" val="3673640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occupancy rate has played a good role in helping us determine what days and time parking lots are more occupied. By utilizing the data above, I have realized that parking space can easily be accessed because the App gives us an opportunity to control parking space and manage time. The city should therefore proceed with the implementation of the Smart Parking Space App </a:t>
            </a:r>
          </a:p>
          <a:p>
            <a:endParaRPr lang="en-US" dirty="0"/>
          </a:p>
        </p:txBody>
      </p:sp>
      <p:sp>
        <p:nvSpPr>
          <p:cNvPr id="4" name="Slide Number Placeholder 3"/>
          <p:cNvSpPr>
            <a:spLocks noGrp="1"/>
          </p:cNvSpPr>
          <p:nvPr>
            <p:ph type="sldNum" sz="quarter" idx="10"/>
          </p:nvPr>
        </p:nvSpPr>
        <p:spPr/>
        <p:txBody>
          <a:bodyPr/>
          <a:lstStyle/>
          <a:p>
            <a:fld id="{2ADBA1B7-53BD-4F8C-9395-8A840B8B7E82}" type="slidenum">
              <a:rPr lang="en-US" smtClean="0"/>
              <a:t>15</a:t>
            </a:fld>
            <a:endParaRPr lang="en-US"/>
          </a:p>
        </p:txBody>
      </p:sp>
    </p:spTree>
    <p:extLst>
      <p:ext uri="{BB962C8B-B14F-4D97-AF65-F5344CB8AC3E}">
        <p14:creationId xmlns:p14="http://schemas.microsoft.com/office/powerpoint/2010/main" val="3290713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29BAB8A-E6EF-4AD1-9443-87852168C3D9}" type="datetimeFigureOut">
              <a:rPr lang="en-US" smtClean="0"/>
              <a:t>12/24/2020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0A7BB1-FFF8-41E6-8F23-974BC5BF6B25}" type="slidenum">
              <a:rPr lang="en-US" smtClean="0"/>
              <a:t>‹#›</a:t>
            </a:fld>
            <a:endParaRPr lang="en-US"/>
          </a:p>
        </p:txBody>
      </p:sp>
    </p:spTree>
    <p:extLst>
      <p:ext uri="{BB962C8B-B14F-4D97-AF65-F5344CB8AC3E}">
        <p14:creationId xmlns:p14="http://schemas.microsoft.com/office/powerpoint/2010/main" val="238705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9BAB8A-E6EF-4AD1-9443-87852168C3D9}" type="datetimeFigureOut">
              <a:rPr lang="en-US" smtClean="0"/>
              <a:t>12/24/2020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0A7BB1-FFF8-41E6-8F23-974BC5BF6B25}" type="slidenum">
              <a:rPr lang="en-US" smtClean="0"/>
              <a:t>‹#›</a:t>
            </a:fld>
            <a:endParaRPr lang="en-US"/>
          </a:p>
        </p:txBody>
      </p:sp>
    </p:spTree>
    <p:extLst>
      <p:ext uri="{BB962C8B-B14F-4D97-AF65-F5344CB8AC3E}">
        <p14:creationId xmlns:p14="http://schemas.microsoft.com/office/powerpoint/2010/main" val="3531722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9BAB8A-E6EF-4AD1-9443-87852168C3D9}" type="datetimeFigureOut">
              <a:rPr lang="en-US" smtClean="0"/>
              <a:t>12/24/2020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0A7BB1-FFF8-41E6-8F23-974BC5BF6B25}" type="slidenum">
              <a:rPr lang="en-US" smtClean="0"/>
              <a:t>‹#›</a:t>
            </a:fld>
            <a:endParaRPr lang="en-US"/>
          </a:p>
        </p:txBody>
      </p:sp>
    </p:spTree>
    <p:extLst>
      <p:ext uri="{BB962C8B-B14F-4D97-AF65-F5344CB8AC3E}">
        <p14:creationId xmlns:p14="http://schemas.microsoft.com/office/powerpoint/2010/main" val="3396970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29BAB8A-E6EF-4AD1-9443-87852168C3D9}" type="datetimeFigureOut">
              <a:rPr lang="en-US" smtClean="0"/>
              <a:t>12/24/2020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0A7BB1-FFF8-41E6-8F23-974BC5BF6B25}" type="slidenum">
              <a:rPr lang="en-US" smtClean="0"/>
              <a:t>‹#›</a:t>
            </a:fld>
            <a:endParaRPr lang="en-US"/>
          </a:p>
        </p:txBody>
      </p:sp>
    </p:spTree>
    <p:extLst>
      <p:ext uri="{BB962C8B-B14F-4D97-AF65-F5344CB8AC3E}">
        <p14:creationId xmlns:p14="http://schemas.microsoft.com/office/powerpoint/2010/main" val="2864082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29BAB8A-E6EF-4AD1-9443-87852168C3D9}" type="datetimeFigureOut">
              <a:rPr lang="en-US" smtClean="0"/>
              <a:t>12/24/2020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0A7BB1-FFF8-41E6-8F23-974BC5BF6B25}" type="slidenum">
              <a:rPr lang="en-US" smtClean="0"/>
              <a:t>‹#›</a:t>
            </a:fld>
            <a:endParaRPr lang="en-US"/>
          </a:p>
        </p:txBody>
      </p:sp>
    </p:spTree>
    <p:extLst>
      <p:ext uri="{BB962C8B-B14F-4D97-AF65-F5344CB8AC3E}">
        <p14:creationId xmlns:p14="http://schemas.microsoft.com/office/powerpoint/2010/main" val="747367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29BAB8A-E6EF-4AD1-9443-87852168C3D9}" type="datetimeFigureOut">
              <a:rPr lang="en-US" smtClean="0"/>
              <a:t>12/24/2020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0A7BB1-FFF8-41E6-8F23-974BC5BF6B25}" type="slidenum">
              <a:rPr lang="en-US" smtClean="0"/>
              <a:t>‹#›</a:t>
            </a:fld>
            <a:endParaRPr lang="en-US"/>
          </a:p>
        </p:txBody>
      </p:sp>
    </p:spTree>
    <p:extLst>
      <p:ext uri="{BB962C8B-B14F-4D97-AF65-F5344CB8AC3E}">
        <p14:creationId xmlns:p14="http://schemas.microsoft.com/office/powerpoint/2010/main" val="2859170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9BAB8A-E6EF-4AD1-9443-87852168C3D9}" type="datetimeFigureOut">
              <a:rPr lang="en-US" smtClean="0"/>
              <a:t>12/24/2020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0A7BB1-FFF8-41E6-8F23-974BC5BF6B25}" type="slidenum">
              <a:rPr lang="en-US" smtClean="0"/>
              <a:t>‹#›</a:t>
            </a:fld>
            <a:endParaRPr lang="en-US"/>
          </a:p>
        </p:txBody>
      </p:sp>
    </p:spTree>
    <p:extLst>
      <p:ext uri="{BB962C8B-B14F-4D97-AF65-F5344CB8AC3E}">
        <p14:creationId xmlns:p14="http://schemas.microsoft.com/office/powerpoint/2010/main" val="305687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9BAB8A-E6EF-4AD1-9443-87852168C3D9}" type="datetimeFigureOut">
              <a:rPr lang="en-US" smtClean="0"/>
              <a:t>12/24/2020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0A7BB1-FFF8-41E6-8F23-974BC5BF6B25}" type="slidenum">
              <a:rPr lang="en-US" smtClean="0"/>
              <a:t>‹#›</a:t>
            </a:fld>
            <a:endParaRPr lang="en-US"/>
          </a:p>
        </p:txBody>
      </p:sp>
    </p:spTree>
    <p:extLst>
      <p:ext uri="{BB962C8B-B14F-4D97-AF65-F5344CB8AC3E}">
        <p14:creationId xmlns:p14="http://schemas.microsoft.com/office/powerpoint/2010/main" val="2267749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9BAB8A-E6EF-4AD1-9443-87852168C3D9}" type="datetimeFigureOut">
              <a:rPr lang="en-US" smtClean="0"/>
              <a:t>12/24/2020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0A7BB1-FFF8-41E6-8F23-974BC5BF6B25}" type="slidenum">
              <a:rPr lang="en-US" smtClean="0"/>
              <a:t>‹#›</a:t>
            </a:fld>
            <a:endParaRPr lang="en-US"/>
          </a:p>
        </p:txBody>
      </p:sp>
    </p:spTree>
    <p:extLst>
      <p:ext uri="{BB962C8B-B14F-4D97-AF65-F5344CB8AC3E}">
        <p14:creationId xmlns:p14="http://schemas.microsoft.com/office/powerpoint/2010/main" val="2637656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9BAB8A-E6EF-4AD1-9443-87852168C3D9}" type="datetimeFigureOut">
              <a:rPr lang="en-US" smtClean="0"/>
              <a:t>12/24/2020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0A7BB1-FFF8-41E6-8F23-974BC5BF6B25}" type="slidenum">
              <a:rPr lang="en-US" smtClean="0"/>
              <a:t>‹#›</a:t>
            </a:fld>
            <a:endParaRPr lang="en-US"/>
          </a:p>
        </p:txBody>
      </p:sp>
    </p:spTree>
    <p:extLst>
      <p:ext uri="{BB962C8B-B14F-4D97-AF65-F5344CB8AC3E}">
        <p14:creationId xmlns:p14="http://schemas.microsoft.com/office/powerpoint/2010/main" val="1704251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9BAB8A-E6EF-4AD1-9443-87852168C3D9}" type="datetimeFigureOut">
              <a:rPr lang="en-US" smtClean="0"/>
              <a:t>12/24/2020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0A7BB1-FFF8-41E6-8F23-974BC5BF6B2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592801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9BAB8A-E6EF-4AD1-9443-87852168C3D9}" type="datetimeFigureOut">
              <a:rPr lang="en-US" smtClean="0"/>
              <a:t>12/24/2020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0A7BB1-FFF8-41E6-8F23-974BC5BF6B25}" type="slidenum">
              <a:rPr lang="en-US" smtClean="0"/>
              <a:t>‹#›</a:t>
            </a:fld>
            <a:endParaRPr lang="en-US"/>
          </a:p>
        </p:txBody>
      </p:sp>
    </p:spTree>
    <p:extLst>
      <p:ext uri="{BB962C8B-B14F-4D97-AF65-F5344CB8AC3E}">
        <p14:creationId xmlns:p14="http://schemas.microsoft.com/office/powerpoint/2010/main" val="24033822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9BAB8A-E6EF-4AD1-9443-87852168C3D9}" type="datetimeFigureOut">
              <a:rPr lang="en-US" smtClean="0"/>
              <a:t>12/24/2020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0A7BB1-FFF8-41E6-8F23-974BC5BF6B2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159454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9BAB8A-E6EF-4AD1-9443-87852168C3D9}" type="datetimeFigureOut">
              <a:rPr lang="en-US" smtClean="0"/>
              <a:t>12/24/2020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0A7BB1-FFF8-41E6-8F23-974BC5BF6B25}" type="slidenum">
              <a:rPr lang="en-US" smtClean="0"/>
              <a:t>‹#›</a:t>
            </a:fld>
            <a:endParaRPr lang="en-US"/>
          </a:p>
        </p:txBody>
      </p:sp>
    </p:spTree>
    <p:extLst>
      <p:ext uri="{BB962C8B-B14F-4D97-AF65-F5344CB8AC3E}">
        <p14:creationId xmlns:p14="http://schemas.microsoft.com/office/powerpoint/2010/main" val="6176471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9BAB8A-E6EF-4AD1-9443-87852168C3D9}" type="datetimeFigureOut">
              <a:rPr lang="en-US" smtClean="0"/>
              <a:t>12/24/2020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0A7BB1-FFF8-41E6-8F23-974BC5BF6B25}" type="slidenum">
              <a:rPr lang="en-US" smtClean="0"/>
              <a:t>‹#›</a:t>
            </a:fld>
            <a:endParaRPr lang="en-US"/>
          </a:p>
        </p:txBody>
      </p:sp>
    </p:spTree>
    <p:extLst>
      <p:ext uri="{BB962C8B-B14F-4D97-AF65-F5344CB8AC3E}">
        <p14:creationId xmlns:p14="http://schemas.microsoft.com/office/powerpoint/2010/main" val="11014309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9BAB8A-E6EF-4AD1-9443-87852168C3D9}" type="datetimeFigureOut">
              <a:rPr lang="en-US" smtClean="0"/>
              <a:t>12/24/2020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0A7BB1-FFF8-41E6-8F23-974BC5BF6B25}" type="slidenum">
              <a:rPr lang="en-US" smtClean="0"/>
              <a:t>‹#›</a:t>
            </a:fld>
            <a:endParaRPr lang="en-US"/>
          </a:p>
        </p:txBody>
      </p:sp>
    </p:spTree>
    <p:extLst>
      <p:ext uri="{BB962C8B-B14F-4D97-AF65-F5344CB8AC3E}">
        <p14:creationId xmlns:p14="http://schemas.microsoft.com/office/powerpoint/2010/main" val="3406224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29BAB8A-E6EF-4AD1-9443-87852168C3D9}" type="datetimeFigureOut">
              <a:rPr lang="en-US" smtClean="0"/>
              <a:t>12/24/2020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60A7BB1-FFF8-41E6-8F23-974BC5BF6B25}" type="slidenum">
              <a:rPr lang="en-US" smtClean="0"/>
              <a:t>‹#›</a:t>
            </a:fld>
            <a:endParaRPr lang="en-US"/>
          </a:p>
        </p:txBody>
      </p:sp>
    </p:spTree>
    <p:extLst>
      <p:ext uri="{BB962C8B-B14F-4D97-AF65-F5344CB8AC3E}">
        <p14:creationId xmlns:p14="http://schemas.microsoft.com/office/powerpoint/2010/main" val="36976326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1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Name </a:t>
            </a:r>
            <a:br>
              <a:rPr lang="en-US" dirty="0" smtClean="0"/>
            </a:br>
            <a:r>
              <a:rPr lang="en-US" dirty="0" smtClean="0"/>
              <a:t>Course title </a:t>
            </a:r>
            <a:br>
              <a:rPr lang="en-US" dirty="0" smtClean="0"/>
            </a:br>
            <a:r>
              <a:rPr lang="en-US" dirty="0" smtClean="0"/>
              <a:t>Date </a:t>
            </a:r>
            <a:endParaRPr lang="en-US" dirty="0"/>
          </a:p>
        </p:txBody>
      </p:sp>
      <p:sp>
        <p:nvSpPr>
          <p:cNvPr id="3" name="Subtitle 2"/>
          <p:cNvSpPr>
            <a:spLocks noGrp="1"/>
          </p:cNvSpPr>
          <p:nvPr>
            <p:ph type="subTitle" idx="1"/>
          </p:nvPr>
        </p:nvSpPr>
        <p:spPr/>
        <p:txBody>
          <a:bodyPr>
            <a:normAutofit/>
          </a:bodyPr>
          <a:lstStyle/>
          <a:p>
            <a:endParaRPr lang="en-US" sz="2800" dirty="0"/>
          </a:p>
        </p:txBody>
      </p:sp>
    </p:spTree>
    <p:extLst>
      <p:ext uri="{BB962C8B-B14F-4D97-AF65-F5344CB8AC3E}">
        <p14:creationId xmlns:p14="http://schemas.microsoft.com/office/powerpoint/2010/main" val="3129120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Rationale and goals of the project</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endParaRPr lang="en-US" dirty="0" smtClean="0"/>
          </a:p>
          <a:p>
            <a:r>
              <a:rPr lang="en-US" dirty="0" smtClean="0"/>
              <a:t>Parking is a city resource that is useful to many</a:t>
            </a:r>
          </a:p>
          <a:p>
            <a:r>
              <a:rPr lang="en-US" dirty="0" smtClean="0"/>
              <a:t>It allows access to delivery, emergency services and recreational facilities</a:t>
            </a:r>
          </a:p>
          <a:p>
            <a:r>
              <a:rPr lang="en-US" dirty="0" smtClean="0"/>
              <a:t>Parking lots should be made easy to access so as to manage time</a:t>
            </a:r>
          </a:p>
          <a:p>
            <a:r>
              <a:rPr lang="en-US" dirty="0" smtClean="0"/>
              <a:t>Investing in infrastructure that can control parking space is the best idea any city should consider</a:t>
            </a:r>
          </a:p>
          <a:p>
            <a:pPr>
              <a:buFont typeface="Wingdings" panose="05000000000000000000" pitchFamily="2" charset="2"/>
              <a:buChar char="Ø"/>
            </a:pPr>
            <a:endParaRPr lang="en-US" dirty="0" smtClean="0"/>
          </a:p>
          <a:p>
            <a:pPr marL="0" indent="0">
              <a:buNone/>
            </a:pPr>
            <a:endParaRPr lang="en-US" dirty="0" smtClean="0"/>
          </a:p>
          <a:p>
            <a:pPr>
              <a:buFont typeface="Wingdings" panose="05000000000000000000" pitchFamily="2" charset="2"/>
              <a:buChar char="Ø"/>
            </a:pPr>
            <a:endParaRPr lang="en-US" dirty="0" smtClean="0"/>
          </a:p>
          <a:p>
            <a:pPr>
              <a:buFont typeface="Wingdings" panose="05000000000000000000" pitchFamily="2" charset="2"/>
              <a:buChar char="Ø"/>
            </a:pPr>
            <a:endParaRPr lang="en-US" dirty="0" smtClean="0"/>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559721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Occupancy Rates</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smtClean="0"/>
              <a:t>Median occupancy rate is different throughout the week</a:t>
            </a:r>
          </a:p>
          <a:p>
            <a:r>
              <a:rPr lang="en-US" dirty="0" smtClean="0"/>
              <a:t>The median occupancy rates are higher during weekdays but lower during weekends</a:t>
            </a:r>
          </a:p>
          <a:p>
            <a:r>
              <a:rPr lang="en-US" dirty="0" smtClean="0"/>
              <a:t>During weekdays, the median occupancy rate ranges from 84% to 92%. Saturday has 73% while Sunday has 55%</a:t>
            </a:r>
          </a:p>
          <a:p>
            <a:r>
              <a:rPr lang="en-US" dirty="0" smtClean="0"/>
              <a:t>Box plots can be used to show occupancy rate for each day of the week</a:t>
            </a:r>
          </a:p>
          <a:p>
            <a:endParaRPr lang="en-US" dirty="0" smtClean="0"/>
          </a:p>
        </p:txBody>
      </p:sp>
    </p:spTree>
    <p:extLst>
      <p:ext uri="{BB962C8B-B14F-4D97-AF65-F5344CB8AC3E}">
        <p14:creationId xmlns:p14="http://schemas.microsoft.com/office/powerpoint/2010/main" val="4194857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Box plot  - Sunday and Monday </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38200" y="1825624"/>
            <a:ext cx="10730218" cy="5032375"/>
          </a:xfrm>
        </p:spPr>
        <p:txBody>
          <a:bodyPr/>
          <a:lstStyle/>
          <a:p>
            <a:pPr marL="0" indent="0">
              <a:buNone/>
            </a:pPr>
            <a:r>
              <a:rPr lang="en-US" dirty="0" smtClean="0"/>
              <a:t>The following box plot shows occupancy rate for Sunday </a:t>
            </a:r>
          </a:p>
          <a:p>
            <a:endParaRPr lang="en-US" dirty="0" smtClean="0"/>
          </a:p>
          <a:p>
            <a:endParaRPr lang="en-US" dirty="0"/>
          </a:p>
          <a:p>
            <a:endParaRPr lang="en-US" dirty="0" smtClean="0"/>
          </a:p>
          <a:p>
            <a:endParaRPr lang="en-US" dirty="0"/>
          </a:p>
          <a:p>
            <a:endParaRPr lang="en-US" dirty="0" smtClean="0"/>
          </a:p>
          <a:p>
            <a:r>
              <a:rPr lang="en-US" dirty="0" smtClean="0"/>
              <a:t>The </a:t>
            </a:r>
            <a:r>
              <a:rPr lang="en-US" dirty="0"/>
              <a:t>following box plot shows occupancy rate for Monday </a:t>
            </a:r>
            <a:endParaRPr lang="en-US" dirty="0" smtClean="0"/>
          </a:p>
          <a:p>
            <a:endParaRPr lang="en-US" dirty="0"/>
          </a:p>
          <a:p>
            <a:endParaRPr lang="en-US" dirty="0" smtClean="0"/>
          </a:p>
          <a:p>
            <a:endParaRPr lang="en-US" dirty="0" smtClean="0"/>
          </a:p>
        </p:txBody>
      </p:sp>
      <p:pic>
        <p:nvPicPr>
          <p:cNvPr id="4" name="Picture 3" descr="Horizontal Box Plot (Lot 01 - Sunday) 20 25 30 35 40 45 50 55 60 65 70 75 80"/>
          <p:cNvPicPr/>
          <p:nvPr/>
        </p:nvPicPr>
        <p:blipFill>
          <a:blip r:embed="rId3">
            <a:extLst>
              <a:ext uri="{28A0092B-C50C-407E-A947-70E740481C1C}">
                <a14:useLocalDpi xmlns:a14="http://schemas.microsoft.com/office/drawing/2010/main" val="0"/>
              </a:ext>
            </a:extLst>
          </a:blip>
          <a:srcRect/>
          <a:stretch>
            <a:fillRect/>
          </a:stretch>
        </p:blipFill>
        <p:spPr bwMode="auto">
          <a:xfrm>
            <a:off x="1069593" y="2471333"/>
            <a:ext cx="5574488" cy="1786856"/>
          </a:xfrm>
          <a:prstGeom prst="rect">
            <a:avLst/>
          </a:prstGeom>
          <a:noFill/>
          <a:ln>
            <a:noFill/>
          </a:ln>
        </p:spPr>
      </p:pic>
      <p:pic>
        <p:nvPicPr>
          <p:cNvPr id="6" name="Picture 5"/>
          <p:cNvPicPr>
            <a:picLocks noChangeAspect="1"/>
          </p:cNvPicPr>
          <p:nvPr/>
        </p:nvPicPr>
        <p:blipFill>
          <a:blip r:embed="rId4"/>
          <a:stretch>
            <a:fillRect/>
          </a:stretch>
        </p:blipFill>
        <p:spPr>
          <a:xfrm>
            <a:off x="945196" y="4942854"/>
            <a:ext cx="5823282" cy="1879817"/>
          </a:xfrm>
          <a:prstGeom prst="rect">
            <a:avLst/>
          </a:prstGeom>
        </p:spPr>
      </p:pic>
    </p:spTree>
    <p:extLst>
      <p:ext uri="{BB962C8B-B14F-4D97-AF65-F5344CB8AC3E}">
        <p14:creationId xmlns:p14="http://schemas.microsoft.com/office/powerpoint/2010/main" val="486343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Box plot – Tuesday and Wednesday </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38200" y="1825624"/>
            <a:ext cx="10679884" cy="4893957"/>
          </a:xfrm>
        </p:spPr>
        <p:txBody>
          <a:bodyPr/>
          <a:lstStyle/>
          <a:p>
            <a:pPr marL="0" indent="0">
              <a:buNone/>
            </a:pPr>
            <a:r>
              <a:rPr lang="en-US" dirty="0" smtClean="0"/>
              <a:t>The </a:t>
            </a:r>
            <a:r>
              <a:rPr lang="en-US" dirty="0"/>
              <a:t>following box plot shows occupancy rate </a:t>
            </a:r>
            <a:r>
              <a:rPr lang="en-US" dirty="0" smtClean="0"/>
              <a:t>for Tuesday  </a:t>
            </a:r>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The </a:t>
            </a:r>
            <a:r>
              <a:rPr lang="en-US" dirty="0"/>
              <a:t>following box plot shows occupancy rate </a:t>
            </a:r>
            <a:r>
              <a:rPr lang="en-US" dirty="0" smtClean="0"/>
              <a:t>for Wednesday   </a:t>
            </a:r>
            <a:endParaRPr lang="en-US" dirty="0"/>
          </a:p>
          <a:p>
            <a:pPr marL="0" indent="0">
              <a:buNone/>
            </a:pPr>
            <a:endParaRPr lang="en-US" dirty="0" smtClean="0"/>
          </a:p>
        </p:txBody>
      </p:sp>
      <p:pic>
        <p:nvPicPr>
          <p:cNvPr id="5" name="Picture 4" descr="Horizontal Box Plot (Lot 01 - Tuesday) 35 40 45 50 55 60 65 70 75 80 85 90 95 100"/>
          <p:cNvPicPr/>
          <p:nvPr/>
        </p:nvPicPr>
        <p:blipFill>
          <a:blip r:embed="rId3">
            <a:extLst>
              <a:ext uri="{28A0092B-C50C-407E-A947-70E740481C1C}">
                <a14:useLocalDpi xmlns:a14="http://schemas.microsoft.com/office/drawing/2010/main" val="0"/>
              </a:ext>
            </a:extLst>
          </a:blip>
          <a:srcRect/>
          <a:stretch>
            <a:fillRect/>
          </a:stretch>
        </p:blipFill>
        <p:spPr bwMode="auto">
          <a:xfrm>
            <a:off x="1142238" y="2223576"/>
            <a:ext cx="5652846" cy="1845695"/>
          </a:xfrm>
          <a:prstGeom prst="rect">
            <a:avLst/>
          </a:prstGeom>
          <a:noFill/>
          <a:ln>
            <a:noFill/>
          </a:ln>
        </p:spPr>
      </p:pic>
      <p:pic>
        <p:nvPicPr>
          <p:cNvPr id="6" name="Content Placeholder 3" descr="Horizontal Box Plot (Lot 01 - Wednesday) H 35 40 45 50 55 60 65 70 75 80 85 90 95 100"/>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1142238" y="4872038"/>
            <a:ext cx="5652846" cy="1755265"/>
          </a:xfrm>
          <a:prstGeom prst="rect">
            <a:avLst/>
          </a:prstGeom>
          <a:noFill/>
          <a:ln>
            <a:noFill/>
          </a:ln>
        </p:spPr>
      </p:pic>
    </p:spTree>
    <p:extLst>
      <p:ext uri="{BB962C8B-B14F-4D97-AF65-F5344CB8AC3E}">
        <p14:creationId xmlns:p14="http://schemas.microsoft.com/office/powerpoint/2010/main" val="3525051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Box plot – Thursday and Friday </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38200" y="1792069"/>
            <a:ext cx="10515600" cy="4885568"/>
          </a:xfrm>
        </p:spPr>
        <p:txBody>
          <a:bodyPr/>
          <a:lstStyle/>
          <a:p>
            <a:pPr marL="0" indent="0">
              <a:buNone/>
            </a:pPr>
            <a:r>
              <a:rPr lang="en-US" dirty="0"/>
              <a:t>The following box plot shows occupancy rate for Thursday </a:t>
            </a:r>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a:t>The following box plot shows occupancy rate for Friday </a:t>
            </a:r>
          </a:p>
          <a:p>
            <a:pPr marL="0" indent="0">
              <a:buNone/>
            </a:pPr>
            <a:endParaRPr lang="en-US" dirty="0"/>
          </a:p>
        </p:txBody>
      </p:sp>
      <p:pic>
        <p:nvPicPr>
          <p:cNvPr id="6" name="Picture 5" descr="Horizontal Box Plot (Lot 01 - Thursday) H 40 45 50 55 60 65 70 75 80 85 90 95 100"/>
          <p:cNvPicPr/>
          <p:nvPr/>
        </p:nvPicPr>
        <p:blipFill>
          <a:blip r:embed="rId3">
            <a:extLst>
              <a:ext uri="{28A0092B-C50C-407E-A947-70E740481C1C}">
                <a14:useLocalDpi xmlns:a14="http://schemas.microsoft.com/office/drawing/2010/main" val="0"/>
              </a:ext>
            </a:extLst>
          </a:blip>
          <a:srcRect/>
          <a:stretch>
            <a:fillRect/>
          </a:stretch>
        </p:blipFill>
        <p:spPr bwMode="auto">
          <a:xfrm>
            <a:off x="838201" y="2365696"/>
            <a:ext cx="5814270" cy="1778466"/>
          </a:xfrm>
          <a:prstGeom prst="rect">
            <a:avLst/>
          </a:prstGeom>
          <a:noFill/>
          <a:ln>
            <a:noFill/>
          </a:ln>
        </p:spPr>
      </p:pic>
      <p:pic>
        <p:nvPicPr>
          <p:cNvPr id="8" name="Picture 7" descr="Horizontal Box Plot (Lot 01 - Friday) H 35 40 45 50 55 60 65 70 75 80 85 90 95"/>
          <p:cNvPicPr/>
          <p:nvPr/>
        </p:nvPicPr>
        <p:blipFill>
          <a:blip r:embed="rId4">
            <a:extLst>
              <a:ext uri="{28A0092B-C50C-407E-A947-70E740481C1C}">
                <a14:useLocalDpi xmlns:a14="http://schemas.microsoft.com/office/drawing/2010/main" val="0"/>
              </a:ext>
            </a:extLst>
          </a:blip>
          <a:srcRect/>
          <a:stretch>
            <a:fillRect/>
          </a:stretch>
        </p:blipFill>
        <p:spPr bwMode="auto">
          <a:xfrm>
            <a:off x="994456" y="4864798"/>
            <a:ext cx="5691569" cy="1812839"/>
          </a:xfrm>
          <a:prstGeom prst="rect">
            <a:avLst/>
          </a:prstGeom>
          <a:noFill/>
          <a:ln>
            <a:noFill/>
          </a:ln>
        </p:spPr>
      </p:pic>
    </p:spTree>
    <p:extLst>
      <p:ext uri="{BB962C8B-B14F-4D97-AF65-F5344CB8AC3E}">
        <p14:creationId xmlns:p14="http://schemas.microsoft.com/office/powerpoint/2010/main" val="272308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Box plot – Saturday  </a:t>
            </a:r>
            <a:endParaRPr lang="en-US" dirty="0"/>
          </a:p>
        </p:txBody>
      </p:sp>
      <p:sp>
        <p:nvSpPr>
          <p:cNvPr id="3" name="Content Placeholder 2"/>
          <p:cNvSpPr>
            <a:spLocks noGrp="1"/>
          </p:cNvSpPr>
          <p:nvPr>
            <p:ph idx="1"/>
          </p:nvPr>
        </p:nvSpPr>
        <p:spPr/>
        <p:txBody>
          <a:bodyPr/>
          <a:lstStyle/>
          <a:p>
            <a:pPr marL="0" indent="0">
              <a:buNone/>
            </a:pPr>
            <a:r>
              <a:rPr lang="en-US" dirty="0"/>
              <a:t>The following box plot shows occupancy rate for Saturday</a:t>
            </a:r>
            <a:endParaRPr lang="en-US" dirty="0" smtClean="0"/>
          </a:p>
          <a:p>
            <a:pPr marL="0" indent="0">
              <a:buNone/>
            </a:pPr>
            <a:endParaRPr lang="en-US" dirty="0"/>
          </a:p>
        </p:txBody>
      </p:sp>
      <p:pic>
        <p:nvPicPr>
          <p:cNvPr id="6" name="Picture 5" descr="Horizontal Box Plot (Lot 01 - Saturday) H 30 40 50 60 70 80 90"/>
          <p:cNvPicPr/>
          <p:nvPr/>
        </p:nvPicPr>
        <p:blipFill>
          <a:blip r:embed="rId3">
            <a:extLst>
              <a:ext uri="{28A0092B-C50C-407E-A947-70E740481C1C}">
                <a14:useLocalDpi xmlns:a14="http://schemas.microsoft.com/office/drawing/2010/main" val="0"/>
              </a:ext>
            </a:extLst>
          </a:blip>
          <a:srcRect/>
          <a:stretch>
            <a:fillRect/>
          </a:stretch>
        </p:blipFill>
        <p:spPr bwMode="auto">
          <a:xfrm>
            <a:off x="1105038" y="2506343"/>
            <a:ext cx="6084327" cy="2350883"/>
          </a:xfrm>
          <a:prstGeom prst="rect">
            <a:avLst/>
          </a:prstGeom>
          <a:noFill/>
          <a:ln>
            <a:noFill/>
          </a:ln>
        </p:spPr>
      </p:pic>
    </p:spTree>
    <p:extLst>
      <p:ext uri="{BB962C8B-B14F-4D97-AF65-F5344CB8AC3E}">
        <p14:creationId xmlns:p14="http://schemas.microsoft.com/office/powerpoint/2010/main" val="4180384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Box plot – parking lot 01 and 02</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smtClean="0"/>
              <a:t>Occupancy rate for parking lot 01</a:t>
            </a:r>
          </a:p>
          <a:p>
            <a:endParaRPr lang="en-US" dirty="0"/>
          </a:p>
          <a:p>
            <a:endParaRPr lang="en-US" dirty="0" smtClean="0"/>
          </a:p>
          <a:p>
            <a:endParaRPr lang="en-US" dirty="0"/>
          </a:p>
          <a:p>
            <a:endParaRPr lang="en-US" dirty="0" smtClean="0"/>
          </a:p>
          <a:p>
            <a:r>
              <a:rPr lang="en-US" dirty="0" smtClean="0"/>
              <a:t>Occupancy rate for parking lot 02</a:t>
            </a:r>
          </a:p>
          <a:p>
            <a:endParaRPr lang="en-US" dirty="0" smtClean="0"/>
          </a:p>
          <a:p>
            <a:endParaRPr lang="en-US" dirty="0"/>
          </a:p>
        </p:txBody>
      </p:sp>
      <p:graphicFrame>
        <p:nvGraphicFramePr>
          <p:cNvPr id="4" name="Chart 3"/>
          <p:cNvGraphicFramePr>
            <a:graphicFrameLocks/>
          </p:cNvGraphicFramePr>
          <p:nvPr>
            <p:extLst>
              <p:ext uri="{D42A27DB-BD31-4B8C-83A1-F6EECF244321}">
                <p14:modId xmlns:p14="http://schemas.microsoft.com/office/powerpoint/2010/main" val="2870366932"/>
              </p:ext>
            </p:extLst>
          </p:nvPr>
        </p:nvGraphicFramePr>
        <p:xfrm>
          <a:off x="1185334" y="2446867"/>
          <a:ext cx="4603070" cy="175601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1445114582"/>
              </p:ext>
            </p:extLst>
          </p:nvPr>
        </p:nvGraphicFramePr>
        <p:xfrm>
          <a:off x="1185334" y="4954725"/>
          <a:ext cx="4603070" cy="171452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32350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Box plot – parking lot 03 and 04</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smtClean="0"/>
              <a:t>Occupancy rate for parking lot 03</a:t>
            </a:r>
          </a:p>
          <a:p>
            <a:endParaRPr lang="en-US" dirty="0"/>
          </a:p>
          <a:p>
            <a:endParaRPr lang="en-US" dirty="0" smtClean="0"/>
          </a:p>
          <a:p>
            <a:pPr marL="0" indent="0">
              <a:buNone/>
            </a:pPr>
            <a:endParaRPr lang="en-US" dirty="0" smtClean="0"/>
          </a:p>
          <a:p>
            <a:pPr marL="0" indent="0">
              <a:buNone/>
            </a:pPr>
            <a:endParaRPr lang="en-US" dirty="0" smtClean="0"/>
          </a:p>
          <a:p>
            <a:r>
              <a:rPr lang="en-US" dirty="0" smtClean="0"/>
              <a:t>Occupancy rate for parking lot 04</a:t>
            </a:r>
          </a:p>
          <a:p>
            <a:pPr marL="0" indent="0">
              <a:buNone/>
            </a:pPr>
            <a:endParaRPr lang="en-US" dirty="0" smtClean="0"/>
          </a:p>
          <a:p>
            <a:endParaRPr lang="en-US" dirty="0"/>
          </a:p>
        </p:txBody>
      </p:sp>
      <p:graphicFrame>
        <p:nvGraphicFramePr>
          <p:cNvPr id="4" name="Chart 3"/>
          <p:cNvGraphicFramePr>
            <a:graphicFrameLocks/>
          </p:cNvGraphicFramePr>
          <p:nvPr>
            <p:extLst>
              <p:ext uri="{D42A27DB-BD31-4B8C-83A1-F6EECF244321}">
                <p14:modId xmlns:p14="http://schemas.microsoft.com/office/powerpoint/2010/main" val="2700979796"/>
              </p:ext>
            </p:extLst>
          </p:nvPr>
        </p:nvGraphicFramePr>
        <p:xfrm>
          <a:off x="1292030" y="2504271"/>
          <a:ext cx="4745372" cy="163375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1024024819"/>
              </p:ext>
            </p:extLst>
          </p:nvPr>
        </p:nvGraphicFramePr>
        <p:xfrm>
          <a:off x="1182848" y="4926435"/>
          <a:ext cx="4573398" cy="16337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47815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Box plot – parking lot 05 and 06</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77334" y="2160589"/>
            <a:ext cx="8596668" cy="4595053"/>
          </a:xfrm>
        </p:spPr>
        <p:txBody>
          <a:bodyPr/>
          <a:lstStyle/>
          <a:p>
            <a:pPr>
              <a:buFont typeface="Wingdings" panose="05000000000000000000" pitchFamily="2" charset="2"/>
              <a:buChar char="Ø"/>
            </a:pPr>
            <a:r>
              <a:rPr lang="en-US" dirty="0" smtClean="0"/>
              <a:t>Occupancy </a:t>
            </a:r>
            <a:r>
              <a:rPr lang="en-US" dirty="0" smtClean="0"/>
              <a:t>rate for parking lot 05</a:t>
            </a:r>
          </a:p>
          <a:p>
            <a:endParaRPr lang="en-US" dirty="0"/>
          </a:p>
          <a:p>
            <a:endParaRPr lang="en-US" dirty="0" smtClean="0"/>
          </a:p>
          <a:p>
            <a:endParaRPr lang="en-US" dirty="0"/>
          </a:p>
          <a:p>
            <a:endParaRPr lang="en-US" dirty="0" smtClean="0"/>
          </a:p>
          <a:p>
            <a:r>
              <a:rPr lang="en-US" dirty="0" smtClean="0"/>
              <a:t>Occupancy rate for parking lot 06</a:t>
            </a:r>
          </a:p>
          <a:p>
            <a:endParaRPr lang="en-US" dirty="0" smtClean="0"/>
          </a:p>
          <a:p>
            <a:endParaRPr lang="en-US" dirty="0" smtClean="0"/>
          </a:p>
          <a:p>
            <a:endParaRPr lang="en-US" dirty="0"/>
          </a:p>
        </p:txBody>
      </p:sp>
      <p:graphicFrame>
        <p:nvGraphicFramePr>
          <p:cNvPr id="4" name="Chart 3"/>
          <p:cNvGraphicFramePr>
            <a:graphicFrameLocks/>
          </p:cNvGraphicFramePr>
          <p:nvPr>
            <p:extLst>
              <p:ext uri="{D42A27DB-BD31-4B8C-83A1-F6EECF244321}">
                <p14:modId xmlns:p14="http://schemas.microsoft.com/office/powerpoint/2010/main" val="2981805907"/>
              </p:ext>
            </p:extLst>
          </p:nvPr>
        </p:nvGraphicFramePr>
        <p:xfrm>
          <a:off x="1073789" y="2418126"/>
          <a:ext cx="4806894" cy="17344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1219212205"/>
              </p:ext>
            </p:extLst>
          </p:nvPr>
        </p:nvGraphicFramePr>
        <p:xfrm>
          <a:off x="1073789" y="4899171"/>
          <a:ext cx="4907562" cy="178685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88107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Box plot – parking lot </a:t>
            </a:r>
            <a:r>
              <a:rPr lang="en-US" dirty="0" smtClean="0">
                <a:latin typeface="Arial" panose="020B0604020202020204" pitchFamily="34" charset="0"/>
                <a:cs typeface="Arial" panose="020B0604020202020204" pitchFamily="34" charset="0"/>
              </a:rPr>
              <a:t>07 </a:t>
            </a:r>
            <a:r>
              <a:rPr lang="en-US" dirty="0">
                <a:latin typeface="Arial" panose="020B0604020202020204" pitchFamily="34" charset="0"/>
                <a:cs typeface="Arial" panose="020B0604020202020204" pitchFamily="34" charset="0"/>
              </a:rPr>
              <a:t>and </a:t>
            </a:r>
            <a:r>
              <a:rPr lang="en-US" dirty="0" smtClean="0">
                <a:latin typeface="Arial" panose="020B0604020202020204" pitchFamily="34" charset="0"/>
                <a:cs typeface="Arial" panose="020B0604020202020204" pitchFamily="34" charset="0"/>
              </a:rPr>
              <a:t>08</a:t>
            </a:r>
            <a:endParaRPr lang="en-US" dirty="0"/>
          </a:p>
        </p:txBody>
      </p:sp>
      <p:sp>
        <p:nvSpPr>
          <p:cNvPr id="3" name="Content Placeholder 2"/>
          <p:cNvSpPr>
            <a:spLocks noGrp="1"/>
          </p:cNvSpPr>
          <p:nvPr>
            <p:ph idx="1"/>
          </p:nvPr>
        </p:nvSpPr>
        <p:spPr/>
        <p:txBody>
          <a:bodyPr/>
          <a:lstStyle/>
          <a:p>
            <a:r>
              <a:rPr lang="en-US" dirty="0" smtClean="0"/>
              <a:t>Occupancy rate for parking lot 07</a:t>
            </a:r>
          </a:p>
          <a:p>
            <a:endParaRPr lang="en-US" dirty="0"/>
          </a:p>
          <a:p>
            <a:endParaRPr lang="en-US" dirty="0" smtClean="0"/>
          </a:p>
          <a:p>
            <a:endParaRPr lang="en-US" dirty="0"/>
          </a:p>
          <a:p>
            <a:endParaRPr lang="en-US" dirty="0" smtClean="0"/>
          </a:p>
          <a:p>
            <a:r>
              <a:rPr lang="en-US" dirty="0" smtClean="0"/>
              <a:t>Occupancy rate for parking lot 08</a:t>
            </a:r>
          </a:p>
          <a:p>
            <a:endParaRPr lang="en-US" dirty="0" smtClean="0"/>
          </a:p>
          <a:p>
            <a:endParaRPr lang="en-US" dirty="0"/>
          </a:p>
        </p:txBody>
      </p:sp>
      <p:graphicFrame>
        <p:nvGraphicFramePr>
          <p:cNvPr id="4" name="Chart 3"/>
          <p:cNvGraphicFramePr>
            <a:graphicFrameLocks/>
          </p:cNvGraphicFramePr>
          <p:nvPr>
            <p:extLst>
              <p:ext uri="{D42A27DB-BD31-4B8C-83A1-F6EECF244321}">
                <p14:modId xmlns:p14="http://schemas.microsoft.com/office/powerpoint/2010/main" val="525830487"/>
              </p:ext>
            </p:extLst>
          </p:nvPr>
        </p:nvGraphicFramePr>
        <p:xfrm>
          <a:off x="947955" y="2367756"/>
          <a:ext cx="4723003" cy="17176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2947295643"/>
              </p:ext>
            </p:extLst>
          </p:nvPr>
        </p:nvGraphicFramePr>
        <p:xfrm>
          <a:off x="947955" y="4819629"/>
          <a:ext cx="4832060" cy="189946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64698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Box plot – parking lot </a:t>
            </a:r>
            <a:r>
              <a:rPr lang="en-US" dirty="0" smtClean="0">
                <a:latin typeface="Arial" panose="020B0604020202020204" pitchFamily="34" charset="0"/>
                <a:cs typeface="Arial" panose="020B0604020202020204" pitchFamily="34" charset="0"/>
              </a:rPr>
              <a:t>09</a:t>
            </a:r>
            <a:endParaRPr lang="en-US" dirty="0"/>
          </a:p>
        </p:txBody>
      </p:sp>
      <p:sp>
        <p:nvSpPr>
          <p:cNvPr id="3" name="Content Placeholder 2"/>
          <p:cNvSpPr>
            <a:spLocks noGrp="1"/>
          </p:cNvSpPr>
          <p:nvPr>
            <p:ph idx="1"/>
          </p:nvPr>
        </p:nvSpPr>
        <p:spPr/>
        <p:txBody>
          <a:bodyPr/>
          <a:lstStyle/>
          <a:p>
            <a:r>
              <a:rPr lang="en-US" dirty="0" smtClean="0"/>
              <a:t>Occupancy rate for parking lot 09</a:t>
            </a:r>
          </a:p>
          <a:p>
            <a:endParaRPr lang="en-US" dirty="0"/>
          </a:p>
        </p:txBody>
      </p:sp>
      <p:graphicFrame>
        <p:nvGraphicFramePr>
          <p:cNvPr id="4" name="Chart 3"/>
          <p:cNvGraphicFramePr>
            <a:graphicFrameLocks/>
          </p:cNvGraphicFramePr>
          <p:nvPr>
            <p:extLst>
              <p:ext uri="{D42A27DB-BD31-4B8C-83A1-F6EECF244321}">
                <p14:modId xmlns:p14="http://schemas.microsoft.com/office/powerpoint/2010/main" val="2608772633"/>
              </p:ext>
            </p:extLst>
          </p:nvPr>
        </p:nvGraphicFramePr>
        <p:xfrm>
          <a:off x="982321" y="2504965"/>
          <a:ext cx="4755750" cy="176503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45563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Scatter plot – parking lot 01 and 02</a:t>
            </a:r>
            <a:endParaRPr lang="en-US" sz="4000" dirty="0"/>
          </a:p>
        </p:txBody>
      </p:sp>
      <p:sp>
        <p:nvSpPr>
          <p:cNvPr id="3" name="Content Placeholder 2"/>
          <p:cNvSpPr>
            <a:spLocks noGrp="1"/>
          </p:cNvSpPr>
          <p:nvPr>
            <p:ph idx="1"/>
          </p:nvPr>
        </p:nvSpPr>
        <p:spPr/>
        <p:txBody>
          <a:bodyPr/>
          <a:lstStyle/>
          <a:p>
            <a:pPr marL="0" indent="0">
              <a:buNone/>
            </a:pPr>
            <a:endParaRPr lang="en-US" dirty="0" smtClean="0"/>
          </a:p>
          <a:p>
            <a:endParaRPr lang="en-US" dirty="0" smtClean="0"/>
          </a:p>
          <a:p>
            <a:endParaRPr lang="en-US" dirty="0"/>
          </a:p>
        </p:txBody>
      </p:sp>
      <p:graphicFrame>
        <p:nvGraphicFramePr>
          <p:cNvPr id="5" name="Chart 4"/>
          <p:cNvGraphicFramePr>
            <a:graphicFrameLocks/>
          </p:cNvGraphicFramePr>
          <p:nvPr>
            <p:extLst>
              <p:ext uri="{D42A27DB-BD31-4B8C-83A1-F6EECF244321}">
                <p14:modId xmlns:p14="http://schemas.microsoft.com/office/powerpoint/2010/main" val="200619333"/>
              </p:ext>
            </p:extLst>
          </p:nvPr>
        </p:nvGraphicFramePr>
        <p:xfrm>
          <a:off x="838200" y="1939954"/>
          <a:ext cx="3800912" cy="28921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p:cNvGraphicFramePr>
          <p:nvPr>
            <p:extLst>
              <p:ext uri="{D42A27DB-BD31-4B8C-83A1-F6EECF244321}">
                <p14:modId xmlns:p14="http://schemas.microsoft.com/office/powerpoint/2010/main" val="851050664"/>
              </p:ext>
            </p:extLst>
          </p:nvPr>
        </p:nvGraphicFramePr>
        <p:xfrm>
          <a:off x="5294852" y="1939952"/>
          <a:ext cx="4117596" cy="289210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31691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Scatter plot – parking lot 03 and 05</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26320145"/>
              </p:ext>
            </p:extLst>
          </p:nvPr>
        </p:nvGraphicFramePr>
        <p:xfrm>
          <a:off x="955646" y="1926293"/>
          <a:ext cx="4170027" cy="280509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691040341"/>
              </p:ext>
            </p:extLst>
          </p:nvPr>
        </p:nvGraphicFramePr>
        <p:xfrm>
          <a:off x="5638801" y="1926293"/>
          <a:ext cx="4469934" cy="280509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54650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Recommendation </a:t>
            </a:r>
            <a:endParaRPr lang="en-US" sz="4000" dirty="0"/>
          </a:p>
        </p:txBody>
      </p:sp>
      <p:sp>
        <p:nvSpPr>
          <p:cNvPr id="3" name="Content Placeholder 2"/>
          <p:cNvSpPr>
            <a:spLocks noGrp="1"/>
          </p:cNvSpPr>
          <p:nvPr>
            <p:ph idx="1"/>
          </p:nvPr>
        </p:nvSpPr>
        <p:spPr/>
        <p:txBody>
          <a:bodyPr/>
          <a:lstStyle/>
          <a:p>
            <a:r>
              <a:rPr lang="en-US" dirty="0" smtClean="0"/>
              <a:t>Occupancy rate is useful in determining day and time parking lots </a:t>
            </a:r>
            <a:r>
              <a:rPr lang="en-US" dirty="0" smtClean="0"/>
              <a:t>are </a:t>
            </a:r>
            <a:r>
              <a:rPr lang="en-US" dirty="0" smtClean="0"/>
              <a:t>occupied</a:t>
            </a:r>
          </a:p>
          <a:p>
            <a:r>
              <a:rPr lang="en-US" dirty="0" smtClean="0"/>
              <a:t>The city should invest in such infrastructure to ease access to parking space and manage </a:t>
            </a:r>
            <a:r>
              <a:rPr lang="en-US" dirty="0" smtClean="0"/>
              <a:t>time.</a:t>
            </a:r>
          </a:p>
          <a:p>
            <a:r>
              <a:rPr lang="en-US" dirty="0" smtClean="0"/>
              <a:t>Since the </a:t>
            </a:r>
            <a:r>
              <a:rPr lang="en-US" dirty="0"/>
              <a:t>App gives us an opportunity to control parking space and manage </a:t>
            </a:r>
            <a:r>
              <a:rPr lang="en-US" dirty="0" err="1" smtClean="0"/>
              <a:t>time.The</a:t>
            </a:r>
            <a:r>
              <a:rPr lang="en-US" dirty="0" smtClean="0"/>
              <a:t> </a:t>
            </a:r>
            <a:r>
              <a:rPr lang="en-US" dirty="0"/>
              <a:t>city should therefore proceed with the implementation of the Smart Parking Space App </a:t>
            </a:r>
          </a:p>
          <a:p>
            <a:endParaRPr lang="en-US" dirty="0"/>
          </a:p>
          <a:p>
            <a:endParaRPr lang="en-US" dirty="0" smtClean="0"/>
          </a:p>
          <a:p>
            <a:endParaRPr lang="en-US" dirty="0"/>
          </a:p>
        </p:txBody>
      </p:sp>
    </p:spTree>
    <p:extLst>
      <p:ext uri="{BB962C8B-B14F-4D97-AF65-F5344CB8AC3E}">
        <p14:creationId xmlns:p14="http://schemas.microsoft.com/office/powerpoint/2010/main" val="3526430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normAutofit lnSpcReduction="10000"/>
          </a:bodyPr>
          <a:lstStyle/>
          <a:p>
            <a:pPr>
              <a:lnSpc>
                <a:spcPct val="150000"/>
              </a:lnSpc>
            </a:pPr>
            <a:r>
              <a:rPr lang="en-US" sz="2400" dirty="0" err="1">
                <a:latin typeface="Times New Roman" panose="02020603050405020304" pitchFamily="18" charset="0"/>
                <a:cs typeface="Times New Roman" panose="02020603050405020304" pitchFamily="18" charset="0"/>
              </a:rPr>
              <a:t>Grodi</a:t>
            </a:r>
            <a:r>
              <a:rPr lang="en-US" sz="2400" dirty="0">
                <a:latin typeface="Times New Roman" panose="02020603050405020304" pitchFamily="18" charset="0"/>
                <a:cs typeface="Times New Roman" panose="02020603050405020304" pitchFamily="18" charset="0"/>
              </a:rPr>
              <a:t>, R., </a:t>
            </a:r>
            <a:r>
              <a:rPr lang="en-US" sz="2400" dirty="0" err="1">
                <a:latin typeface="Times New Roman" panose="02020603050405020304" pitchFamily="18" charset="0"/>
                <a:cs typeface="Times New Roman" panose="02020603050405020304" pitchFamily="18" charset="0"/>
              </a:rPr>
              <a:t>Rawat</a:t>
            </a:r>
            <a:r>
              <a:rPr lang="en-US" sz="2400" dirty="0">
                <a:latin typeface="Times New Roman" panose="02020603050405020304" pitchFamily="18" charset="0"/>
                <a:cs typeface="Times New Roman" panose="02020603050405020304" pitchFamily="18" charset="0"/>
              </a:rPr>
              <a:t>, D. B., &amp; Rios-Gutierrez, F. (2016, March). Smart </a:t>
            </a:r>
            <a:r>
              <a:rPr lang="en-US" sz="2400" dirty="0" smtClean="0">
                <a:latin typeface="Times New Roman" panose="02020603050405020304" pitchFamily="18" charset="0"/>
                <a:cs typeface="Times New Roman" panose="02020603050405020304" pitchFamily="18" charset="0"/>
              </a:rPr>
              <a:t>	parking</a:t>
            </a:r>
            <a:r>
              <a:rPr lang="en-US" sz="2400" dirty="0">
                <a:latin typeface="Times New Roman" panose="02020603050405020304" pitchFamily="18" charset="0"/>
                <a:cs typeface="Times New Roman" panose="02020603050405020304" pitchFamily="18" charset="0"/>
              </a:rPr>
              <a:t>: Parking occupancy monitoring and visualization system </a:t>
            </a:r>
            <a:r>
              <a:rPr lang="en-US" sz="2400" dirty="0" smtClean="0">
                <a:latin typeface="Times New Roman" panose="02020603050405020304" pitchFamily="18" charset="0"/>
                <a:cs typeface="Times New Roman" panose="02020603050405020304" pitchFamily="18" charset="0"/>
              </a:rPr>
              <a:t>	for </a:t>
            </a:r>
            <a:r>
              <a:rPr lang="en-US" sz="2400" dirty="0">
                <a:latin typeface="Times New Roman" panose="02020603050405020304" pitchFamily="18" charset="0"/>
                <a:cs typeface="Times New Roman" panose="02020603050405020304" pitchFamily="18" charset="0"/>
              </a:rPr>
              <a:t>smart cities. In </a:t>
            </a:r>
            <a:r>
              <a:rPr lang="en-US" sz="2400" i="1" dirty="0" err="1">
                <a:latin typeface="Times New Roman" panose="02020603050405020304" pitchFamily="18" charset="0"/>
                <a:cs typeface="Times New Roman" panose="02020603050405020304" pitchFamily="18" charset="0"/>
              </a:rPr>
              <a:t>SoutheastCon</a:t>
            </a:r>
            <a:r>
              <a:rPr lang="en-US" sz="2400" i="1" dirty="0">
                <a:latin typeface="Times New Roman" panose="02020603050405020304" pitchFamily="18" charset="0"/>
                <a:cs typeface="Times New Roman" panose="02020603050405020304" pitchFamily="18" charset="0"/>
              </a:rPr>
              <a:t> 2016</a:t>
            </a:r>
            <a:r>
              <a:rPr lang="en-US" sz="2400" dirty="0">
                <a:latin typeface="Times New Roman" panose="02020603050405020304" pitchFamily="18" charset="0"/>
                <a:cs typeface="Times New Roman" panose="02020603050405020304" pitchFamily="18" charset="0"/>
              </a:rPr>
              <a:t> (pp. 1-5). IEEE</a:t>
            </a:r>
            <a:r>
              <a:rPr lang="en-US" sz="2400" dirty="0" smtClean="0">
                <a:latin typeface="Times New Roman" panose="02020603050405020304" pitchFamily="18" charset="0"/>
                <a:cs typeface="Times New Roman" panose="02020603050405020304" pitchFamily="18" charset="0"/>
              </a:rPr>
              <a:t>.</a:t>
            </a:r>
          </a:p>
          <a:p>
            <a:pPr>
              <a:lnSpc>
                <a:spcPct val="150000"/>
              </a:lnSpc>
            </a:pPr>
            <a:r>
              <a:rPr lang="en-US" sz="2400" dirty="0" err="1">
                <a:latin typeface="Times New Roman" panose="02020603050405020304" pitchFamily="18" charset="0"/>
                <a:cs typeface="Times New Roman" panose="02020603050405020304" pitchFamily="18" charset="0"/>
              </a:rPr>
              <a:t>Almirall</a:t>
            </a:r>
            <a:r>
              <a:rPr lang="en-US" sz="2400" dirty="0">
                <a:latin typeface="Times New Roman" panose="02020603050405020304" pitchFamily="18" charset="0"/>
                <a:cs typeface="Times New Roman" panose="02020603050405020304" pitchFamily="18" charset="0"/>
              </a:rPr>
              <a:t>, E., Wareham, J., </a:t>
            </a:r>
            <a:r>
              <a:rPr lang="en-US" sz="2400" dirty="0" err="1">
                <a:latin typeface="Times New Roman" panose="02020603050405020304" pitchFamily="18" charset="0"/>
                <a:cs typeface="Times New Roman" panose="02020603050405020304" pitchFamily="18" charset="0"/>
              </a:rPr>
              <a:t>Ratti</a:t>
            </a:r>
            <a:r>
              <a:rPr lang="en-US" sz="2400" dirty="0">
                <a:latin typeface="Times New Roman" panose="02020603050405020304" pitchFamily="18" charset="0"/>
                <a:cs typeface="Times New Roman" panose="02020603050405020304" pitchFamily="18" charset="0"/>
              </a:rPr>
              <a:t>, C., Conesa, P., Bria, F., Gaviria, A., &amp; Edmondson, A. (2016). Smart cities at the crossroads: New tensions in city transformation. </a:t>
            </a:r>
            <a:r>
              <a:rPr lang="en-US" sz="2400" i="1" dirty="0">
                <a:latin typeface="Times New Roman" panose="02020603050405020304" pitchFamily="18" charset="0"/>
                <a:cs typeface="Times New Roman" panose="02020603050405020304" pitchFamily="18" charset="0"/>
              </a:rPr>
              <a:t>California Management Review</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59</a:t>
            </a:r>
            <a:r>
              <a:rPr lang="en-US" sz="2400" dirty="0">
                <a:latin typeface="Times New Roman" panose="02020603050405020304" pitchFamily="18" charset="0"/>
                <a:cs typeface="Times New Roman" panose="02020603050405020304" pitchFamily="18" charset="0"/>
              </a:rPr>
              <a:t>(1), 141-152</a:t>
            </a:r>
            <a:r>
              <a:rPr lang="en-US" sz="2400" dirty="0"/>
              <a:t>.</a:t>
            </a:r>
            <a:endParaRPr lang="en-US" sz="2400" dirty="0" smtClean="0">
              <a:latin typeface="Times New Roman" panose="02020603050405020304" pitchFamily="18" charset="0"/>
              <a:cs typeface="Times New Roman" panose="02020603050405020304" pitchFamily="18" charset="0"/>
            </a:endParaRPr>
          </a:p>
          <a:p>
            <a:endParaRPr lang="en-US" dirty="0" smtClean="0"/>
          </a:p>
          <a:p>
            <a:endParaRPr lang="en-US" dirty="0"/>
          </a:p>
        </p:txBody>
      </p:sp>
    </p:spTree>
    <p:extLst>
      <p:ext uri="{BB962C8B-B14F-4D97-AF65-F5344CB8AC3E}">
        <p14:creationId xmlns:p14="http://schemas.microsoft.com/office/powerpoint/2010/main" val="185993042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1474</TotalTime>
  <Words>1250</Words>
  <Application>Microsoft Office PowerPoint</Application>
  <PresentationFormat>Widescreen</PresentationFormat>
  <Paragraphs>279</Paragraphs>
  <Slides>16</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Times New Roman</vt:lpstr>
      <vt:lpstr>Trebuchet MS</vt:lpstr>
      <vt:lpstr>Wingdings</vt:lpstr>
      <vt:lpstr>Wingdings 3</vt:lpstr>
      <vt:lpstr>Facet</vt:lpstr>
      <vt:lpstr>Name  Course title  Date </vt:lpstr>
      <vt:lpstr>Rationale and goals of the project</vt:lpstr>
      <vt:lpstr>Occupancy Rates</vt:lpstr>
      <vt:lpstr>Box plot  - Sunday and Monday </vt:lpstr>
      <vt:lpstr>Box plot – Tuesday and Wednesday </vt:lpstr>
      <vt:lpstr>Box plot – Thursday and Friday </vt:lpstr>
      <vt:lpstr>Box plot – Saturday  </vt:lpstr>
      <vt:lpstr>Box plot – parking lot 01 and 02</vt:lpstr>
      <vt:lpstr>Box plot – parking lot 03 and 04</vt:lpstr>
      <vt:lpstr>Box plot – parking lot 05 and 06</vt:lpstr>
      <vt:lpstr>Box plot – parking lot 07 and 08</vt:lpstr>
      <vt:lpstr>Box plot – parking lot 09</vt:lpstr>
      <vt:lpstr>Scatter plot – parking lot 01 and 02</vt:lpstr>
      <vt:lpstr>Scatter plot – parking lot 03 and 05</vt:lpstr>
      <vt:lpstr>Recommendation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Course title  Date</dc:title>
  <dc:creator>USER</dc:creator>
  <cp:lastModifiedBy>USER</cp:lastModifiedBy>
  <cp:revision>54</cp:revision>
  <dcterms:created xsi:type="dcterms:W3CDTF">2020-12-19T22:40:56Z</dcterms:created>
  <dcterms:modified xsi:type="dcterms:W3CDTF">2020-12-24T11:57:11Z</dcterms:modified>
</cp:coreProperties>
</file>